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96" r:id="rId3"/>
    <p:sldId id="333" r:id="rId4"/>
    <p:sldId id="297" r:id="rId5"/>
    <p:sldId id="330" r:id="rId6"/>
    <p:sldId id="331" r:id="rId7"/>
    <p:sldId id="298" r:id="rId8"/>
    <p:sldId id="299" r:id="rId9"/>
    <p:sldId id="332" r:id="rId10"/>
    <p:sldId id="334" r:id="rId11"/>
    <p:sldId id="354" r:id="rId12"/>
    <p:sldId id="352" r:id="rId13"/>
    <p:sldId id="335" r:id="rId14"/>
    <p:sldId id="336" r:id="rId15"/>
    <p:sldId id="355" r:id="rId16"/>
    <p:sldId id="26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509"/>
  </p:normalViewPr>
  <p:slideViewPr>
    <p:cSldViewPr snapToGrid="0">
      <p:cViewPr varScale="1">
        <p:scale>
          <a:sx n="127" d="100"/>
          <a:sy n="127" d="100"/>
        </p:scale>
        <p:origin x="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5CA05-0A2D-A742-9267-F735107A5C89}" type="datetimeFigureOut">
              <a:rPr kumimoji="1" lang="zh-CN" altLang="en-US" smtClean="0"/>
              <a:t>2024/11/20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CA0E2-3773-7944-BA07-40E448813108}" type="slidenum">
              <a:rPr kumimoji="1" lang="zh-CN" altLang="en-US" smtClean="0"/>
              <a:t>‹#›</a:t>
            </a:fld>
            <a:endParaRPr kumimoji="1" lang="zh-CN" altLang="en-US"/>
          </a:p>
        </p:txBody>
      </p:sp>
    </p:spTree>
    <p:extLst>
      <p:ext uri="{BB962C8B-B14F-4D97-AF65-F5344CB8AC3E}">
        <p14:creationId xmlns:p14="http://schemas.microsoft.com/office/powerpoint/2010/main" val="292897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pingcode.com/blog/project-management/23316.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71E2691-347F-024E-805C-84F267F97C92}" type="slidenum">
              <a:rPr lang="en-US" smtClean="0"/>
              <a:t>8</a:t>
            </a:fld>
            <a:endParaRPr lang="en-US"/>
          </a:p>
        </p:txBody>
      </p:sp>
    </p:spTree>
    <p:extLst>
      <p:ext uri="{BB962C8B-B14F-4D97-AF65-F5344CB8AC3E}">
        <p14:creationId xmlns:p14="http://schemas.microsoft.com/office/powerpoint/2010/main" val="422624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55555"/>
                </a:solidFill>
                <a:effectLst/>
                <a:latin typeface="PingFangSC" panose="020B0400000000000000" pitchFamily="34" charset="-122"/>
                <a:ea typeface="PingFangSC" panose="020B0400000000000000" pitchFamily="34" charset="-122"/>
              </a:rPr>
              <a:t>开放式协作是一种工作类型，</a:t>
            </a:r>
            <a:r>
              <a:rPr lang="zh-CN" altLang="en-US" b="1" i="0" dirty="0">
                <a:solidFill>
                  <a:srgbClr val="555555"/>
                </a:solidFill>
                <a:effectLst/>
                <a:latin typeface="PingFangSC" panose="020B0400000000000000" pitchFamily="34" charset="-122"/>
                <a:ea typeface="PingFangSC" panose="020B0400000000000000" pitchFamily="34" charset="-122"/>
              </a:rPr>
              <a:t>强调团队成员之间的自由交流、共享资源和共同创造</a:t>
            </a:r>
            <a:r>
              <a:rPr lang="zh-CN" altLang="en-US" b="0" i="0" dirty="0">
                <a:solidFill>
                  <a:srgbClr val="555555"/>
                </a:solidFill>
                <a:effectLst/>
                <a:latin typeface="PingFangSC" panose="020B0400000000000000" pitchFamily="34" charset="-122"/>
                <a:ea typeface="PingFangSC" panose="020B0400000000000000" pitchFamily="34" charset="-122"/>
              </a:rPr>
              <a:t>。这种工作方式通常依赖于透明的沟通渠道、分布式的工作环境和灵活的</a:t>
            </a:r>
            <a:r>
              <a:rPr lang="zh-CN" altLang="en-US" b="0" i="0" u="none" strike="noStrike" dirty="0">
                <a:effectLst/>
                <a:latin typeface="PingFangSC" panose="020B0400000000000000" pitchFamily="34" charset="-122"/>
                <a:ea typeface="PingFangSC" panose="020B0400000000000000" pitchFamily="34" charset="-122"/>
                <a:hlinkClick r:id="rId3"/>
              </a:rPr>
              <a:t>项目管理</a:t>
            </a:r>
            <a:r>
              <a:rPr lang="zh-CN" altLang="en-US" b="0" i="0" dirty="0">
                <a:solidFill>
                  <a:srgbClr val="555555"/>
                </a:solidFill>
                <a:effectLst/>
                <a:latin typeface="PingFangSC" panose="020B0400000000000000" pitchFamily="34" charset="-122"/>
                <a:ea typeface="PingFangSC" panose="020B0400000000000000" pitchFamily="34" charset="-122"/>
              </a:rPr>
              <a:t>方法。开放式协作不仅促进了创新，还能显著提高工作效率和团队的灵活性。</a:t>
            </a:r>
            <a:endParaRPr kumimoji="1" lang="zh-CN" altLang="en-US" dirty="0"/>
          </a:p>
        </p:txBody>
      </p:sp>
      <p:sp>
        <p:nvSpPr>
          <p:cNvPr id="4" name="灯片编号占位符 3"/>
          <p:cNvSpPr>
            <a:spLocks noGrp="1"/>
          </p:cNvSpPr>
          <p:nvPr>
            <p:ph type="sldNum" sz="quarter" idx="5"/>
          </p:nvPr>
        </p:nvSpPr>
        <p:spPr/>
        <p:txBody>
          <a:bodyPr/>
          <a:lstStyle/>
          <a:p>
            <a:fld id="{B71E2691-347F-024E-805C-84F267F97C92}" type="slidenum">
              <a:rPr lang="en-US" smtClean="0"/>
              <a:t>12</a:t>
            </a:fld>
            <a:endParaRPr lang="en-US"/>
          </a:p>
        </p:txBody>
      </p:sp>
    </p:spTree>
    <p:extLst>
      <p:ext uri="{BB962C8B-B14F-4D97-AF65-F5344CB8AC3E}">
        <p14:creationId xmlns:p14="http://schemas.microsoft.com/office/powerpoint/2010/main" val="274128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71E2691-347F-024E-805C-84F267F97C92}" type="slidenum">
              <a:rPr lang="en-US" smtClean="0"/>
              <a:t>15</a:t>
            </a:fld>
            <a:endParaRPr lang="en-US"/>
          </a:p>
        </p:txBody>
      </p:sp>
    </p:spTree>
    <p:extLst>
      <p:ext uri="{BB962C8B-B14F-4D97-AF65-F5344CB8AC3E}">
        <p14:creationId xmlns:p14="http://schemas.microsoft.com/office/powerpoint/2010/main" val="2057855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D36A3-008B-455F-0F8B-3ED8A97CA6ED}"/>
              </a:ext>
            </a:extLst>
          </p:cNvPr>
          <p:cNvSpPr>
            <a:spLocks noGrp="1"/>
          </p:cNvSpPr>
          <p:nvPr>
            <p:ph type="ctrTitle" hasCustomPrompt="1"/>
          </p:nvPr>
        </p:nvSpPr>
        <p:spPr>
          <a:xfrm>
            <a:off x="1524000" y="1562100"/>
            <a:ext cx="9144000" cy="2603500"/>
          </a:xfrm>
        </p:spPr>
        <p:txBody>
          <a:bodyPr anchor="b"/>
          <a:lstStyle>
            <a:lvl1pPr algn="ctr">
              <a:defRPr sz="6000">
                <a:latin typeface="KaiTi" panose="02010609060101010101" pitchFamily="49" charset="-122"/>
                <a:ea typeface="KaiTi" panose="02010609060101010101" pitchFamily="49" charset="-122"/>
              </a:defRPr>
            </a:lvl1pPr>
          </a:lstStyle>
          <a:p>
            <a:r>
              <a:rPr kumimoji="1" lang="zh-CN" altLang="en-US" dirty="0">
                <a:latin typeface="KaiTi" panose="02010609060101010101" pitchFamily="49" charset="-122"/>
                <a:ea typeface="KaiTi" panose="02010609060101010101" pitchFamily="49" charset="-122"/>
              </a:rPr>
              <a:t>报告题目</a:t>
            </a:r>
            <a:endParaRPr kumimoji="1" lang="zh-CN" altLang="en-US" dirty="0"/>
          </a:p>
        </p:txBody>
      </p:sp>
      <p:sp>
        <p:nvSpPr>
          <p:cNvPr id="3" name="副标题 2">
            <a:extLst>
              <a:ext uri="{FF2B5EF4-FFF2-40B4-BE49-F238E27FC236}">
                <a16:creationId xmlns:a16="http://schemas.microsoft.com/office/drawing/2014/main" id="{CC3BFF02-2E39-F1B2-BD8E-B580A6DBFBAF}"/>
              </a:ext>
            </a:extLst>
          </p:cNvPr>
          <p:cNvSpPr>
            <a:spLocks noGrp="1"/>
          </p:cNvSpPr>
          <p:nvPr>
            <p:ph type="subTitle" idx="1" hasCustomPrompt="1"/>
          </p:nvPr>
        </p:nvSpPr>
        <p:spPr>
          <a:xfrm>
            <a:off x="1524000" y="4287520"/>
            <a:ext cx="9144000" cy="1109980"/>
          </a:xfrm>
        </p:spPr>
        <p:txBody>
          <a:bodyPr>
            <a:noAutofit/>
          </a:bodyPr>
          <a:lstStyle>
            <a:lvl1pPr marL="0" indent="0" algn="ctr">
              <a:buNone/>
              <a:defRPr sz="3200">
                <a:latin typeface="KaiTi" panose="02010609060101010101" pitchFamily="49" charset="-122"/>
                <a:ea typeface="KaiTi"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报告人姓名</a:t>
            </a:r>
            <a:endParaRPr kumimoji="1" lang="en-US" altLang="zh-CN" dirty="0"/>
          </a:p>
          <a:p>
            <a:r>
              <a:rPr kumimoji="1" lang="zh-CN" altLang="en-US" dirty="0"/>
              <a:t>华中科技大学开放原子开源俱乐部</a:t>
            </a:r>
          </a:p>
        </p:txBody>
      </p:sp>
      <p:sp>
        <p:nvSpPr>
          <p:cNvPr id="6" name="灯片编号占位符 5">
            <a:extLst>
              <a:ext uri="{FF2B5EF4-FFF2-40B4-BE49-F238E27FC236}">
                <a16:creationId xmlns:a16="http://schemas.microsoft.com/office/drawing/2014/main" id="{726AD721-E8A7-4636-D577-A9CECBFDFFD6}"/>
              </a:ext>
            </a:extLst>
          </p:cNvPr>
          <p:cNvSpPr>
            <a:spLocks noGrp="1"/>
          </p:cNvSpPr>
          <p:nvPr>
            <p:ph type="sldNum" sz="quarter" idx="12"/>
          </p:nvPr>
        </p:nvSpPr>
        <p:spPr/>
        <p:txBody>
          <a:bodyPr/>
          <a:lstStyle/>
          <a:p>
            <a:fld id="{CFA3B129-E853-7E44-B4A9-F8C030231302}"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E33B4C0D-E7A2-0FC2-4F5E-42EDAA1E33FB}"/>
              </a:ext>
            </a:extLst>
          </p:cNvPr>
          <p:cNvPicPr>
            <a:picLocks noChangeAspect="1"/>
          </p:cNvPicPr>
          <p:nvPr userDrawn="1"/>
        </p:nvPicPr>
        <p:blipFill>
          <a:blip r:embed="rId2"/>
          <a:stretch>
            <a:fillRect/>
          </a:stretch>
        </p:blipFill>
        <p:spPr>
          <a:xfrm>
            <a:off x="-314961" y="-370099"/>
            <a:ext cx="5080001" cy="2037525"/>
          </a:xfrm>
          <a:prstGeom prst="rect">
            <a:avLst/>
          </a:prstGeom>
        </p:spPr>
      </p:pic>
    </p:spTree>
    <p:extLst>
      <p:ext uri="{BB962C8B-B14F-4D97-AF65-F5344CB8AC3E}">
        <p14:creationId xmlns:p14="http://schemas.microsoft.com/office/powerpoint/2010/main" val="245779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A0639-1433-E9D6-12EA-26DBAC823C06}"/>
              </a:ext>
            </a:extLst>
          </p:cNvPr>
          <p:cNvSpPr>
            <a:spLocks noGrp="1"/>
          </p:cNvSpPr>
          <p:nvPr>
            <p:ph type="title"/>
          </p:nvPr>
        </p:nvSpPr>
        <p:spPr>
          <a:xfrm>
            <a:off x="838200" y="144000"/>
            <a:ext cx="10515600" cy="1080000"/>
          </a:xfrm>
        </p:spPr>
        <p:txBody>
          <a:bodyPr/>
          <a:lstStyle>
            <a:lvl1pPr>
              <a:defRPr>
                <a:latin typeface="KaiTi" panose="02010609060101010101" pitchFamily="49" charset="-122"/>
                <a:ea typeface="KaiTi" panose="02010609060101010101" pitchFamily="49" charset="-122"/>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17809070-60FB-0CEF-B4B1-0F58C53FDBC2}"/>
              </a:ext>
            </a:extLst>
          </p:cNvPr>
          <p:cNvSpPr>
            <a:spLocks noGrp="1"/>
          </p:cNvSpPr>
          <p:nvPr>
            <p:ph idx="1"/>
          </p:nvPr>
        </p:nvSpPr>
        <p:spPr>
          <a:xfrm>
            <a:off x="838200" y="1404000"/>
            <a:ext cx="10515600" cy="4795203"/>
          </a:xfrm>
        </p:spPr>
        <p:txBody>
          <a:bodyPr/>
          <a:lstStyle>
            <a:lvl1pPr>
              <a:defRPr>
                <a:latin typeface="KaiTi" panose="02010609060101010101" pitchFamily="49" charset="-122"/>
                <a:ea typeface="KaiTi" panose="02010609060101010101" pitchFamily="49" charset="-122"/>
              </a:defRPr>
            </a:lvl1pPr>
            <a:lvl2pPr>
              <a:defRPr>
                <a:latin typeface="KaiTi" panose="02010609060101010101" pitchFamily="49" charset="-122"/>
                <a:ea typeface="KaiTi" panose="02010609060101010101" pitchFamily="49" charset="-122"/>
              </a:defRPr>
            </a:lvl2pPr>
            <a:lvl3pPr>
              <a:defRPr>
                <a:latin typeface="KaiTi" panose="02010609060101010101" pitchFamily="49" charset="-122"/>
                <a:ea typeface="KaiTi" panose="02010609060101010101" pitchFamily="49" charset="-122"/>
              </a:defRPr>
            </a:lvl3pPr>
            <a:lvl4pPr>
              <a:defRPr>
                <a:latin typeface="KaiTi" panose="02010609060101010101" pitchFamily="49" charset="-122"/>
                <a:ea typeface="KaiTi" panose="02010609060101010101" pitchFamily="49" charset="-122"/>
              </a:defRPr>
            </a:lvl4pPr>
            <a:lvl5pPr>
              <a:defRPr>
                <a:latin typeface="KaiTi" panose="02010609060101010101" pitchFamily="49" charset="-122"/>
                <a:ea typeface="KaiTi" panose="02010609060101010101" pitchFamily="49"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灯片编号占位符 5">
            <a:extLst>
              <a:ext uri="{FF2B5EF4-FFF2-40B4-BE49-F238E27FC236}">
                <a16:creationId xmlns:a16="http://schemas.microsoft.com/office/drawing/2014/main" id="{EC2D127E-872A-191C-4E29-AD24EAF8B7D9}"/>
              </a:ext>
            </a:extLst>
          </p:cNvPr>
          <p:cNvSpPr>
            <a:spLocks noGrp="1"/>
          </p:cNvSpPr>
          <p:nvPr>
            <p:ph type="sldNum" sz="quarter" idx="12"/>
          </p:nvPr>
        </p:nvSpPr>
        <p:spPr/>
        <p:txBody>
          <a:bodyPr/>
          <a:lstStyle/>
          <a:p>
            <a:fld id="{CFA3B129-E853-7E44-B4A9-F8C030231302}" type="slidenum">
              <a:rPr kumimoji="1" lang="zh-CN" altLang="en-US" smtClean="0"/>
              <a:t>‹#›</a:t>
            </a:fld>
            <a:endParaRPr kumimoji="1" lang="zh-CN" altLang="en-US"/>
          </a:p>
        </p:txBody>
      </p:sp>
    </p:spTree>
    <p:extLst>
      <p:ext uri="{BB962C8B-B14F-4D97-AF65-F5344CB8AC3E}">
        <p14:creationId xmlns:p14="http://schemas.microsoft.com/office/powerpoint/2010/main" val="1299121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BF81-8490-9E93-5A45-46A6129E7B88}"/>
              </a:ext>
            </a:extLst>
          </p:cNvPr>
          <p:cNvSpPr>
            <a:spLocks noGrp="1"/>
          </p:cNvSpPr>
          <p:nvPr>
            <p:ph type="title"/>
          </p:nvPr>
        </p:nvSpPr>
        <p:spPr>
          <a:xfrm>
            <a:off x="838800" y="144000"/>
            <a:ext cx="10515600" cy="1080000"/>
          </a:xfr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6C01DEC-D5FD-4DB7-188D-8DC24F78F906}"/>
              </a:ext>
            </a:extLst>
          </p:cNvPr>
          <p:cNvSpPr>
            <a:spLocks noGrp="1"/>
          </p:cNvSpPr>
          <p:nvPr>
            <p:ph sz="half" idx="1"/>
          </p:nvPr>
        </p:nvSpPr>
        <p:spPr>
          <a:xfrm>
            <a:off x="838200" y="1404000"/>
            <a:ext cx="5181600" cy="47952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8819B7E-29DE-1937-F11B-0DEAAB69BD6E}"/>
              </a:ext>
            </a:extLst>
          </p:cNvPr>
          <p:cNvSpPr>
            <a:spLocks noGrp="1"/>
          </p:cNvSpPr>
          <p:nvPr>
            <p:ph sz="half" idx="2"/>
          </p:nvPr>
        </p:nvSpPr>
        <p:spPr>
          <a:xfrm>
            <a:off x="6172200" y="1404000"/>
            <a:ext cx="5181600" cy="47952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灯片编号占位符 6">
            <a:extLst>
              <a:ext uri="{FF2B5EF4-FFF2-40B4-BE49-F238E27FC236}">
                <a16:creationId xmlns:a16="http://schemas.microsoft.com/office/drawing/2014/main" id="{C87F3CEB-096D-93DE-BE9B-25A94A90EBD1}"/>
              </a:ext>
            </a:extLst>
          </p:cNvPr>
          <p:cNvSpPr>
            <a:spLocks noGrp="1"/>
          </p:cNvSpPr>
          <p:nvPr>
            <p:ph type="sldNum" sz="quarter" idx="12"/>
          </p:nvPr>
        </p:nvSpPr>
        <p:spPr/>
        <p:txBody>
          <a:bodyPr/>
          <a:lstStyle/>
          <a:p>
            <a:fld id="{CFA3B129-E853-7E44-B4A9-F8C030231302}" type="slidenum">
              <a:rPr kumimoji="1" lang="zh-CN" altLang="en-US" smtClean="0"/>
              <a:t>‹#›</a:t>
            </a:fld>
            <a:endParaRPr kumimoji="1" lang="zh-CN" altLang="en-US"/>
          </a:p>
        </p:txBody>
      </p:sp>
    </p:spTree>
    <p:extLst>
      <p:ext uri="{BB962C8B-B14F-4D97-AF65-F5344CB8AC3E}">
        <p14:creationId xmlns:p14="http://schemas.microsoft.com/office/powerpoint/2010/main" val="4075322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B0228E9-A7F6-63B2-DC11-3C2AE3A14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761CC5E-A434-0E18-D106-6C2F9E394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灯片编号占位符 5">
            <a:extLst>
              <a:ext uri="{FF2B5EF4-FFF2-40B4-BE49-F238E27FC236}">
                <a16:creationId xmlns:a16="http://schemas.microsoft.com/office/drawing/2014/main" id="{4E666F92-0D54-2CD2-9BBA-57E5CB91C6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3B129-E853-7E44-B4A9-F8C030231302}" type="slidenum">
              <a:rPr kumimoji="1" lang="zh-CN" altLang="en-US" smtClean="0"/>
              <a:t>‹#›</a:t>
            </a:fld>
            <a:endParaRPr kumimoji="1" lang="zh-CN" altLang="en-US"/>
          </a:p>
        </p:txBody>
      </p:sp>
      <p:pic>
        <p:nvPicPr>
          <p:cNvPr id="5" name="图形 4">
            <a:extLst>
              <a:ext uri="{FF2B5EF4-FFF2-40B4-BE49-F238E27FC236}">
                <a16:creationId xmlns:a16="http://schemas.microsoft.com/office/drawing/2014/main" id="{BD0BC946-F5DC-74E0-BCDB-241947D7B1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712960" y="0"/>
            <a:ext cx="2479040" cy="1063702"/>
          </a:xfrm>
          <a:prstGeom prst="rect">
            <a:avLst/>
          </a:prstGeom>
        </p:spPr>
      </p:pic>
    </p:spTree>
    <p:extLst>
      <p:ext uri="{BB962C8B-B14F-4D97-AF65-F5344CB8AC3E}">
        <p14:creationId xmlns:p14="http://schemas.microsoft.com/office/powerpoint/2010/main" val="754434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KaiTi" panose="02010609060101010101" pitchFamily="49" charset="-122"/>
          <a:ea typeface="KaiT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aiTi" panose="02010609060101010101" pitchFamily="49" charset="-122"/>
          <a:ea typeface="KaiT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aiTi" panose="02010609060101010101" pitchFamily="49" charset="-122"/>
          <a:ea typeface="KaiT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aiTi" panose="02010609060101010101" pitchFamily="49" charset="-122"/>
          <a:ea typeface="KaiT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mailto:dzm91@hust.edu.c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FEE9-FEFA-452C-298E-21ABF4E98D72}"/>
              </a:ext>
            </a:extLst>
          </p:cNvPr>
          <p:cNvSpPr>
            <a:spLocks noGrp="1"/>
          </p:cNvSpPr>
          <p:nvPr>
            <p:ph type="ctrTitle"/>
          </p:nvPr>
        </p:nvSpPr>
        <p:spPr>
          <a:xfrm>
            <a:off x="1524000" y="1562100"/>
            <a:ext cx="9144000" cy="2336800"/>
          </a:xfrm>
        </p:spPr>
        <p:txBody>
          <a:bodyPr/>
          <a:lstStyle/>
          <a:p>
            <a:r>
              <a:rPr kumimoji="1" lang="zh-CN" altLang="en-US" dirty="0">
                <a:latin typeface="KaiTi" panose="02010609060101010101" pitchFamily="49" charset="-122"/>
                <a:ea typeface="KaiTi" panose="02010609060101010101" pitchFamily="49" charset="-122"/>
              </a:rPr>
              <a:t>开源是什么？</a:t>
            </a:r>
          </a:p>
        </p:txBody>
      </p:sp>
      <p:sp>
        <p:nvSpPr>
          <p:cNvPr id="3" name="副标题 2">
            <a:extLst>
              <a:ext uri="{FF2B5EF4-FFF2-40B4-BE49-F238E27FC236}">
                <a16:creationId xmlns:a16="http://schemas.microsoft.com/office/drawing/2014/main" id="{1912A7DC-DBD0-B3E4-2E83-11BCCFE4AD2E}"/>
              </a:ext>
            </a:extLst>
          </p:cNvPr>
          <p:cNvSpPr>
            <a:spLocks noGrp="1"/>
          </p:cNvSpPr>
          <p:nvPr>
            <p:ph type="subTitle" idx="1"/>
          </p:nvPr>
        </p:nvSpPr>
        <p:spPr>
          <a:xfrm>
            <a:off x="1524000" y="4185920"/>
            <a:ext cx="9144000" cy="1109980"/>
          </a:xfrm>
        </p:spPr>
        <p:txBody>
          <a:bodyPr>
            <a:normAutofit/>
          </a:bodyPr>
          <a:lstStyle/>
          <a:p>
            <a:r>
              <a:rPr kumimoji="1" lang="zh-CN" altLang="en-US" dirty="0">
                <a:latin typeface="KaiTi" panose="02010609060101010101" pitchFamily="49" charset="-122"/>
                <a:ea typeface="KaiTi" panose="02010609060101010101" pitchFamily="49" charset="-122"/>
              </a:rPr>
              <a:t>慕冬亮</a:t>
            </a:r>
            <a:endParaRPr kumimoji="1" lang="en-US" altLang="zh-CN" dirty="0">
              <a:latin typeface="KaiTi" panose="02010609060101010101" pitchFamily="49" charset="-122"/>
              <a:ea typeface="KaiTi" panose="02010609060101010101" pitchFamily="49" charset="-122"/>
            </a:endParaRPr>
          </a:p>
          <a:p>
            <a:r>
              <a:rPr kumimoji="1" lang="zh-CN" altLang="en-US" dirty="0">
                <a:latin typeface="KaiTi" panose="02010609060101010101" pitchFamily="49" charset="-122"/>
                <a:ea typeface="KaiTi" panose="02010609060101010101" pitchFamily="49" charset="-122"/>
              </a:rPr>
              <a:t>社团指导教师</a:t>
            </a:r>
          </a:p>
        </p:txBody>
      </p:sp>
    </p:spTree>
    <p:extLst>
      <p:ext uri="{BB962C8B-B14F-4D97-AF65-F5344CB8AC3E}">
        <p14:creationId xmlns:p14="http://schemas.microsoft.com/office/powerpoint/2010/main" val="39081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0F4E1-714F-CCB5-1FD6-A30E00E99C4A}"/>
              </a:ext>
            </a:extLst>
          </p:cNvPr>
          <p:cNvSpPr>
            <a:spLocks noGrp="1"/>
          </p:cNvSpPr>
          <p:nvPr>
            <p:ph type="title"/>
          </p:nvPr>
        </p:nvSpPr>
        <p:spPr/>
        <p:txBody>
          <a:bodyPr>
            <a:normAutofit/>
          </a:bodyPr>
          <a:lstStyle/>
          <a:p>
            <a:r>
              <a:rPr kumimoji="1" lang="zh-CN" altLang="en-US" dirty="0">
                <a:latin typeface="+mn-ea"/>
                <a:ea typeface="+mn-ea"/>
              </a:rPr>
              <a:t>开源作为一种软件开发方式</a:t>
            </a:r>
          </a:p>
        </p:txBody>
      </p:sp>
      <p:sp>
        <p:nvSpPr>
          <p:cNvPr id="4" name="灯片编号占位符 3">
            <a:extLst>
              <a:ext uri="{FF2B5EF4-FFF2-40B4-BE49-F238E27FC236}">
                <a16:creationId xmlns:a16="http://schemas.microsoft.com/office/drawing/2014/main" id="{166F9FC7-D746-9B3F-2C91-0914D3A5065F}"/>
              </a:ext>
            </a:extLst>
          </p:cNvPr>
          <p:cNvSpPr>
            <a:spLocks noGrp="1"/>
          </p:cNvSpPr>
          <p:nvPr>
            <p:ph type="sldNum" sz="quarter" idx="12"/>
          </p:nvPr>
        </p:nvSpPr>
        <p:spPr/>
        <p:txBody>
          <a:bodyPr/>
          <a:lstStyle/>
          <a:p>
            <a:fld id="{7D9BB5D0-35E4-459D-AEF3-FE4D7C45CC19}" type="slidenum">
              <a:rPr lang="zh-CN" altLang="en-US" smtClean="0"/>
              <a:t>10</a:t>
            </a:fld>
            <a:endParaRPr lang="zh-CN" altLang="en-US"/>
          </a:p>
        </p:txBody>
      </p:sp>
      <p:pic>
        <p:nvPicPr>
          <p:cNvPr id="7" name="图片 6">
            <a:extLst>
              <a:ext uri="{FF2B5EF4-FFF2-40B4-BE49-F238E27FC236}">
                <a16:creationId xmlns:a16="http://schemas.microsoft.com/office/drawing/2014/main" id="{FF628589-2745-002A-211B-E1FEF16901FE}"/>
              </a:ext>
            </a:extLst>
          </p:cNvPr>
          <p:cNvPicPr>
            <a:picLocks noChangeAspect="1"/>
          </p:cNvPicPr>
          <p:nvPr/>
        </p:nvPicPr>
        <p:blipFill>
          <a:blip r:embed="rId2"/>
          <a:stretch>
            <a:fillRect/>
          </a:stretch>
        </p:blipFill>
        <p:spPr>
          <a:xfrm>
            <a:off x="5931019" y="1077730"/>
            <a:ext cx="6260981" cy="3799070"/>
          </a:xfrm>
          <a:prstGeom prst="rect">
            <a:avLst/>
          </a:prstGeom>
        </p:spPr>
      </p:pic>
      <p:pic>
        <p:nvPicPr>
          <p:cNvPr id="8" name="图片 7">
            <a:extLst>
              <a:ext uri="{FF2B5EF4-FFF2-40B4-BE49-F238E27FC236}">
                <a16:creationId xmlns:a16="http://schemas.microsoft.com/office/drawing/2014/main" id="{9CA3EBE3-28F6-899B-2E8A-828D579A93FC}"/>
              </a:ext>
            </a:extLst>
          </p:cNvPr>
          <p:cNvPicPr>
            <a:picLocks noChangeAspect="1"/>
          </p:cNvPicPr>
          <p:nvPr/>
        </p:nvPicPr>
        <p:blipFill>
          <a:blip r:embed="rId3"/>
          <a:stretch>
            <a:fillRect/>
          </a:stretch>
        </p:blipFill>
        <p:spPr>
          <a:xfrm>
            <a:off x="-1" y="1517352"/>
            <a:ext cx="5846159" cy="3359448"/>
          </a:xfrm>
          <a:prstGeom prst="rect">
            <a:avLst/>
          </a:prstGeom>
        </p:spPr>
      </p:pic>
      <p:sp>
        <p:nvSpPr>
          <p:cNvPr id="9" name="文本框 8">
            <a:extLst>
              <a:ext uri="{FF2B5EF4-FFF2-40B4-BE49-F238E27FC236}">
                <a16:creationId xmlns:a16="http://schemas.microsoft.com/office/drawing/2014/main" id="{4A66E99F-CC4F-0418-AA1A-0839DB7D4FEB}"/>
              </a:ext>
            </a:extLst>
          </p:cNvPr>
          <p:cNvSpPr txBox="1"/>
          <p:nvPr/>
        </p:nvSpPr>
        <p:spPr>
          <a:xfrm>
            <a:off x="568082" y="5076497"/>
            <a:ext cx="11055835" cy="1569660"/>
          </a:xfrm>
          <a:prstGeom prst="rect">
            <a:avLst/>
          </a:prstGeom>
          <a:ln w="12700">
            <a:prstDash val="solid"/>
            <a:miter lim="800000"/>
          </a:ln>
        </p:spPr>
        <p:txBody>
          <a:bodyPr>
            <a:spAutoFit/>
          </a:bodyPr>
          <a:lstStyle/>
          <a:p>
            <a:r>
              <a:rPr sz="1600" dirty="0" err="1">
                <a:solidFill>
                  <a:srgbClr val="000000">
                    <a:alpha val="100000"/>
                  </a:srgbClr>
                </a:solidFill>
                <a:latin typeface="Times New Roman"/>
                <a:ea typeface="Times New Roman"/>
                <a:cs typeface="+mn-cs"/>
              </a:rPr>
              <a:t>开源软件开发模式与传统专有软件开发模式有着不同的流程和价值观。传统软件开发流程包括六项活动，如</a:t>
            </a:r>
            <a:r>
              <a:rPr lang="zh-CN" altLang="en-US" sz="1600" dirty="0">
                <a:solidFill>
                  <a:srgbClr val="000000">
                    <a:alpha val="100000"/>
                  </a:srgbClr>
                </a:solidFill>
                <a:latin typeface="Times New Roman"/>
                <a:ea typeface="Times New Roman"/>
                <a:cs typeface="+mn-cs"/>
              </a:rPr>
              <a:t>左</a:t>
            </a:r>
            <a:r>
              <a:rPr sz="1600" dirty="0" err="1">
                <a:solidFill>
                  <a:srgbClr val="000000">
                    <a:alpha val="100000"/>
                  </a:srgbClr>
                </a:solidFill>
                <a:latin typeface="Times New Roman"/>
                <a:ea typeface="Times New Roman"/>
                <a:cs typeface="+mn-cs"/>
              </a:rPr>
              <a:t>图所示：收集和分析需求、设计解决方案、开发代码、测试、部署和维护。每一步完成后，流程就会进入下一步</a:t>
            </a:r>
            <a:r>
              <a:rPr sz="1600" dirty="0">
                <a:solidFill>
                  <a:srgbClr val="000000">
                    <a:alpha val="100000"/>
                  </a:srgbClr>
                </a:solidFill>
                <a:latin typeface="Times New Roman"/>
                <a:ea typeface="Times New Roman"/>
                <a:cs typeface="+mn-cs"/>
              </a:rPr>
              <a:t>。</a:t>
            </a:r>
            <a:endParaRPr sz="2000" dirty="0"/>
          </a:p>
          <a:p>
            <a:endParaRPr sz="1600" dirty="0">
              <a:solidFill>
                <a:srgbClr val="000000">
                  <a:alpha val="100000"/>
                </a:srgbClr>
              </a:solidFill>
              <a:latin typeface="Times New Roman"/>
              <a:ea typeface="Times New Roman"/>
              <a:cs typeface="+mn-cs"/>
            </a:endParaRPr>
          </a:p>
          <a:p>
            <a:r>
              <a:rPr sz="1600" dirty="0" err="1">
                <a:solidFill>
                  <a:srgbClr val="000000">
                    <a:alpha val="100000"/>
                  </a:srgbClr>
                </a:solidFill>
                <a:latin typeface="Times New Roman"/>
                <a:ea typeface="Times New Roman"/>
                <a:cs typeface="+mn-cs"/>
              </a:rPr>
              <a:t>开源开发模型如</a:t>
            </a:r>
            <a:r>
              <a:rPr lang="zh-CN" altLang="en-US" sz="1600" dirty="0">
                <a:solidFill>
                  <a:srgbClr val="000000">
                    <a:alpha val="100000"/>
                  </a:srgbClr>
                </a:solidFill>
                <a:latin typeface="Times New Roman"/>
                <a:ea typeface="Times New Roman"/>
                <a:cs typeface="+mn-cs"/>
              </a:rPr>
              <a:t>右</a:t>
            </a:r>
            <a:r>
              <a:rPr sz="1600" dirty="0">
                <a:solidFill>
                  <a:srgbClr val="000000">
                    <a:alpha val="100000"/>
                  </a:srgbClr>
                </a:solidFill>
                <a:latin typeface="Times New Roman"/>
                <a:ea typeface="Times New Roman"/>
                <a:cs typeface="+mn-cs"/>
              </a:rPr>
              <a:t>图所示，从新项目的想法开始，为现有开源软件组件提供新功能或能力。下一步是提供实施设计，然后提供能力原型，并将其从想法转化为可运行的软件。在软件运行时，它会作为开发版本发布，即使它可能包含已知和未知的错误。这遵循了尽早发布和经常发布的精神。</a:t>
            </a:r>
            <a:endParaRPr sz="2000" dirty="0"/>
          </a:p>
        </p:txBody>
      </p:sp>
    </p:spTree>
    <p:extLst>
      <p:ext uri="{BB962C8B-B14F-4D97-AF65-F5344CB8AC3E}">
        <p14:creationId xmlns:p14="http://schemas.microsoft.com/office/powerpoint/2010/main" val="127799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2C0-BD23-9792-2987-15DFED6B6D3B}"/>
              </a:ext>
            </a:extLst>
          </p:cNvPr>
          <p:cNvSpPr>
            <a:spLocks noGrp="1"/>
          </p:cNvSpPr>
          <p:nvPr>
            <p:ph type="title"/>
          </p:nvPr>
        </p:nvSpPr>
        <p:spPr/>
        <p:txBody>
          <a:bodyPr/>
          <a:lstStyle/>
          <a:p>
            <a:r>
              <a:rPr kumimoji="1" lang="zh-CN" altLang="en-US" dirty="0"/>
              <a:t>开源开发模式特点</a:t>
            </a:r>
          </a:p>
        </p:txBody>
      </p:sp>
      <p:sp>
        <p:nvSpPr>
          <p:cNvPr id="3" name="内容占位符 2">
            <a:extLst>
              <a:ext uri="{FF2B5EF4-FFF2-40B4-BE49-F238E27FC236}">
                <a16:creationId xmlns:a16="http://schemas.microsoft.com/office/drawing/2014/main" id="{96B6F530-4C75-6A2A-1E63-A9569958F49C}"/>
              </a:ext>
            </a:extLst>
          </p:cNvPr>
          <p:cNvSpPr>
            <a:spLocks noGrp="1"/>
          </p:cNvSpPr>
          <p:nvPr>
            <p:ph idx="1"/>
          </p:nvPr>
        </p:nvSpPr>
        <p:spPr>
          <a:xfrm>
            <a:off x="838200" y="1219200"/>
            <a:ext cx="10514965" cy="4960883"/>
          </a:xfrm>
        </p:spPr>
        <p:txBody>
          <a:bodyPr>
            <a:noAutofit/>
          </a:bodyPr>
          <a:lstStyle/>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自下而上的开发</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在设计和实施决策方面，做最多工作的项目成员拥有最大的发言权。做最多工作的人拥有最大的发言权。</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尽早发布，经常发布</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开源项目倾向于尽早发布版本供用户社区使用，然后在软件修改时快速更新版本。这种做法被称为“尽早发布，经常发布”。</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同行评审</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开源项目的成员审查代码，提供评论和反馈以改进质量和功能，并进行早期测试以发现错误并在开发周期尽早提供增强功能，最终获得改进的高质量代码。</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小规模、增量式变化</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在开源项目开发中，附加功能通常规模较小且不具侵入性。</a:t>
            </a:r>
            <a:endParaRPr lang="en-US" altLang="zh-CN" sz="2000" dirty="0">
              <a:solidFill>
                <a:srgbClr val="000000">
                  <a:alpha val="100000"/>
                </a:srgbClr>
              </a:solidFill>
              <a:latin typeface="Times New Roman"/>
              <a:ea typeface="Times New Roman"/>
              <a:cs typeface="+mn-cs"/>
            </a:endParaRPr>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忽略安全问题的功能会被标记</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开源社区非常重视安全性，任何危及软件安全的开发或功能都会被标记，并且不会包含在软件中，直到安全问题得到处理为止。</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持续的质量改进</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这得益于广泛的同行评审和快速的错误修复。</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持续测试</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很多情况下，测试项目是为大型开源项目创建的，用于创建测试套件和实现自动化测试。</a:t>
            </a:r>
            <a:endParaRPr lang="zh-CN" altLang="en-US" sz="2000" dirty="0"/>
          </a:p>
          <a:p>
            <a:pPr marL="285750" indent="-285750">
              <a:buFont typeface="Arial" charset="0"/>
              <a:buChar char="•"/>
            </a:pPr>
            <a:r>
              <a:rPr lang="zh-CN" altLang="en-US" sz="2400" b="1" dirty="0">
                <a:solidFill>
                  <a:srgbClr val="000000">
                    <a:alpha val="100000"/>
                  </a:srgbClr>
                </a:solidFill>
                <a:latin typeface="SimHei" panose="02010609060101010101" pitchFamily="49" charset="-122"/>
                <a:ea typeface="SimHei" panose="02010609060101010101" pitchFamily="49" charset="-122"/>
              </a:rPr>
              <a:t>最终用户参与整个过程</a:t>
            </a:r>
            <a:r>
              <a:rPr lang="zh-CN" altLang="en-US" sz="2000" b="1" dirty="0">
                <a:solidFill>
                  <a:srgbClr val="000000">
                    <a:alpha val="100000"/>
                  </a:srgbClr>
                </a:solidFill>
                <a:latin typeface="Times New Roman"/>
                <a:ea typeface="Times New Roman"/>
                <a:cs typeface="+mn-cs"/>
              </a:rPr>
              <a:t>：</a:t>
            </a:r>
            <a:r>
              <a:rPr lang="zh-CN" altLang="en-US" sz="2000" dirty="0">
                <a:solidFill>
                  <a:srgbClr val="000000">
                    <a:alpha val="100000"/>
                  </a:srgbClr>
                </a:solidFill>
                <a:latin typeface="Times New Roman"/>
                <a:ea typeface="Times New Roman"/>
                <a:cs typeface="+mn-cs"/>
              </a:rPr>
              <a:t>用户实际上参与了开源模型中开发的所有阶段。</a:t>
            </a:r>
            <a:endParaRPr lang="zh-CN" altLang="en-US" sz="2000" dirty="0"/>
          </a:p>
        </p:txBody>
      </p:sp>
      <p:sp>
        <p:nvSpPr>
          <p:cNvPr id="4" name="灯片编号占位符 3">
            <a:extLst>
              <a:ext uri="{FF2B5EF4-FFF2-40B4-BE49-F238E27FC236}">
                <a16:creationId xmlns:a16="http://schemas.microsoft.com/office/drawing/2014/main" id="{424D4ABF-2A99-7130-3222-8783848D7CC6}"/>
              </a:ext>
            </a:extLst>
          </p:cNvPr>
          <p:cNvSpPr>
            <a:spLocks noGrp="1"/>
          </p:cNvSpPr>
          <p:nvPr>
            <p:ph type="sldNum" sz="quarter" idx="12"/>
          </p:nvPr>
        </p:nvSpPr>
        <p:spPr/>
        <p:txBody>
          <a:bodyPr/>
          <a:lstStyle/>
          <a:p>
            <a:fld id="{7D9BB5D0-35E4-459D-AEF3-FE4D7C45CC19}" type="slidenum">
              <a:rPr lang="zh-CN" altLang="en-US" smtClean="0"/>
              <a:t>11</a:t>
            </a:fld>
            <a:endParaRPr lang="zh-CN" altLang="en-US"/>
          </a:p>
        </p:txBody>
      </p:sp>
    </p:spTree>
    <p:extLst>
      <p:ext uri="{BB962C8B-B14F-4D97-AF65-F5344CB8AC3E}">
        <p14:creationId xmlns:p14="http://schemas.microsoft.com/office/powerpoint/2010/main" val="1431471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33E37-A882-8A1A-2E12-AF2085DA84D4}"/>
              </a:ext>
            </a:extLst>
          </p:cNvPr>
          <p:cNvSpPr>
            <a:spLocks noGrp="1"/>
          </p:cNvSpPr>
          <p:nvPr>
            <p:ph type="title"/>
          </p:nvPr>
        </p:nvSpPr>
        <p:spPr/>
        <p:txBody>
          <a:bodyPr/>
          <a:lstStyle/>
          <a:p>
            <a:r>
              <a:rPr lang="zh-CN" altLang="en-US" sz="4400" dirty="0">
                <a:ln w="12700">
                  <a:noFill/>
                </a:ln>
                <a:solidFill>
                  <a:srgbClr val="262626">
                    <a:alpha val="100000"/>
                  </a:srgbClr>
                </a:solidFill>
                <a:latin typeface="+mn-ea"/>
                <a:ea typeface="+mn-ea"/>
                <a:cs typeface="Source Han Sans CN Bold"/>
              </a:rPr>
              <a:t>开源作为一种开放协作和创新模式</a:t>
            </a:r>
            <a:endParaRPr kumimoji="1" lang="zh-CN" altLang="en-US" dirty="0"/>
          </a:p>
        </p:txBody>
      </p:sp>
      <p:sp>
        <p:nvSpPr>
          <p:cNvPr id="3" name="内容占位符 2">
            <a:extLst>
              <a:ext uri="{FF2B5EF4-FFF2-40B4-BE49-F238E27FC236}">
                <a16:creationId xmlns:a16="http://schemas.microsoft.com/office/drawing/2014/main" id="{73C1935A-59AE-E051-C7C7-7C6B8EB04178}"/>
              </a:ext>
            </a:extLst>
          </p:cNvPr>
          <p:cNvSpPr>
            <a:spLocks noGrp="1"/>
          </p:cNvSpPr>
          <p:nvPr>
            <p:ph idx="1"/>
          </p:nvPr>
        </p:nvSpPr>
        <p:spPr/>
        <p:txBody>
          <a:bodyPr/>
          <a:lstStyle/>
          <a:p>
            <a:r>
              <a:rPr lang="zh-CN" altLang="en-US" dirty="0">
                <a:solidFill>
                  <a:srgbClr val="0E0E0E"/>
                </a:solidFill>
                <a:effectLst/>
                <a:latin typeface=".SF NS"/>
              </a:rPr>
              <a:t>“集市型社区驱动的开放协作模式”是一种开放、灵活的开发模式，强调通过集体智慧和广泛协作来推动项目发展与创新。</a:t>
            </a:r>
          </a:p>
          <a:p>
            <a:endParaRPr kumimoji="1" lang="zh-CN" altLang="en-US" dirty="0"/>
          </a:p>
        </p:txBody>
      </p:sp>
      <p:sp>
        <p:nvSpPr>
          <p:cNvPr id="4" name="灯片编号占位符 3">
            <a:extLst>
              <a:ext uri="{FF2B5EF4-FFF2-40B4-BE49-F238E27FC236}">
                <a16:creationId xmlns:a16="http://schemas.microsoft.com/office/drawing/2014/main" id="{C58737D4-CB9C-7A1A-E0AC-C1D42258E4AF}"/>
              </a:ext>
            </a:extLst>
          </p:cNvPr>
          <p:cNvSpPr>
            <a:spLocks noGrp="1"/>
          </p:cNvSpPr>
          <p:nvPr>
            <p:ph type="sldNum" sz="quarter" idx="12"/>
          </p:nvPr>
        </p:nvSpPr>
        <p:spPr/>
        <p:txBody>
          <a:bodyPr/>
          <a:lstStyle/>
          <a:p>
            <a:fld id="{7D9BB5D0-35E4-459D-AEF3-FE4D7C45CC19}" type="slidenum">
              <a:rPr lang="zh-CN" altLang="en-US" smtClean="0"/>
              <a:t>12</a:t>
            </a:fld>
            <a:endParaRPr lang="zh-CN" altLang="en-US"/>
          </a:p>
        </p:txBody>
      </p:sp>
      <p:pic>
        <p:nvPicPr>
          <p:cNvPr id="5" name="图片 4">
            <a:extLst>
              <a:ext uri="{FF2B5EF4-FFF2-40B4-BE49-F238E27FC236}">
                <a16:creationId xmlns:a16="http://schemas.microsoft.com/office/drawing/2014/main" id="{A9A70F37-A6F4-5926-31A3-ADD6D6775176}"/>
              </a:ext>
            </a:extLst>
          </p:cNvPr>
          <p:cNvPicPr>
            <a:picLocks noChangeAspect="1"/>
          </p:cNvPicPr>
          <p:nvPr/>
        </p:nvPicPr>
        <p:blipFill>
          <a:blip r:embed="rId3"/>
          <a:stretch>
            <a:fillRect/>
          </a:stretch>
        </p:blipFill>
        <p:spPr>
          <a:xfrm>
            <a:off x="838200" y="2416629"/>
            <a:ext cx="7772400" cy="4441371"/>
          </a:xfrm>
          <a:prstGeom prst="rect">
            <a:avLst/>
          </a:prstGeom>
        </p:spPr>
      </p:pic>
      <p:sp>
        <p:nvSpPr>
          <p:cNvPr id="7" name="文本框 6">
            <a:extLst>
              <a:ext uri="{FF2B5EF4-FFF2-40B4-BE49-F238E27FC236}">
                <a16:creationId xmlns:a16="http://schemas.microsoft.com/office/drawing/2014/main" id="{AB22F8B7-44B7-227C-F85F-D6A6F244DF70}"/>
              </a:ext>
            </a:extLst>
          </p:cNvPr>
          <p:cNvSpPr txBox="1"/>
          <p:nvPr/>
        </p:nvSpPr>
        <p:spPr>
          <a:xfrm>
            <a:off x="8630328" y="3429000"/>
            <a:ext cx="2953407" cy="1938992"/>
          </a:xfrm>
          <a:prstGeom prst="rect">
            <a:avLst/>
          </a:prstGeom>
          <a:noFill/>
        </p:spPr>
        <p:txBody>
          <a:bodyPr wrap="square" rtlCol="0">
            <a:spAutoFit/>
          </a:bodyPr>
          <a:lstStyle/>
          <a:p>
            <a:pPr marL="285750" indent="-285750">
              <a:buFont typeface="Wingdings" pitchFamily="2" charset="2"/>
              <a:buChar char="ü"/>
            </a:pPr>
            <a:r>
              <a:rPr lang="zh-CN" altLang="en-US" sz="2400" b="1" dirty="0">
                <a:solidFill>
                  <a:srgbClr val="0E0E0E"/>
                </a:solidFill>
                <a:effectLst/>
                <a:latin typeface=".SF NS"/>
              </a:rPr>
              <a:t>汇众智、聚众力</a:t>
            </a:r>
            <a:endParaRPr lang="en-US" altLang="zh-CN" sz="2400" b="1" dirty="0">
              <a:solidFill>
                <a:srgbClr val="0E0E0E"/>
              </a:solidFill>
              <a:effectLst/>
              <a:latin typeface=".SF NS"/>
            </a:endParaRPr>
          </a:p>
          <a:p>
            <a:pPr marL="285750" indent="-285750">
              <a:buFont typeface="Wingdings" pitchFamily="2" charset="2"/>
              <a:buChar char="ü"/>
            </a:pPr>
            <a:r>
              <a:rPr lang="zh-CN" altLang="en-US" sz="2400" b="1" dirty="0">
                <a:solidFill>
                  <a:srgbClr val="0E0E0E"/>
                </a:solidFill>
                <a:effectLst/>
                <a:latin typeface=".SF NS"/>
              </a:rPr>
              <a:t>开放协作</a:t>
            </a:r>
            <a:endParaRPr lang="zh-CN" altLang="en-US" sz="2400" dirty="0">
              <a:solidFill>
                <a:srgbClr val="0E0E0E"/>
              </a:solidFill>
              <a:effectLst/>
              <a:latin typeface=".SF NS"/>
            </a:endParaRPr>
          </a:p>
          <a:p>
            <a:pPr marL="285750" indent="-285750">
              <a:buFont typeface="Wingdings" pitchFamily="2" charset="2"/>
              <a:buChar char="ü"/>
            </a:pPr>
            <a:r>
              <a:rPr lang="zh-CN" altLang="en-US" sz="2400" b="1" dirty="0">
                <a:solidFill>
                  <a:srgbClr val="0E0E0E"/>
                </a:solidFill>
                <a:effectLst/>
                <a:latin typeface=".SF NS"/>
              </a:rPr>
              <a:t>社区驱动</a:t>
            </a:r>
            <a:endParaRPr lang="zh-CN" altLang="en-US" sz="2400" dirty="0">
              <a:solidFill>
                <a:srgbClr val="0E0E0E"/>
              </a:solidFill>
              <a:effectLst/>
              <a:latin typeface=".SF NS"/>
            </a:endParaRPr>
          </a:p>
          <a:p>
            <a:pPr marL="285750" indent="-285750">
              <a:buFont typeface="Wingdings" pitchFamily="2" charset="2"/>
              <a:buChar char="ü"/>
            </a:pPr>
            <a:r>
              <a:rPr lang="zh-CN" altLang="en-US" sz="2400" b="1" dirty="0">
                <a:solidFill>
                  <a:srgbClr val="0E0E0E"/>
                </a:solidFill>
                <a:effectLst/>
                <a:latin typeface=".SF NS"/>
              </a:rPr>
              <a:t>快速迭代</a:t>
            </a:r>
            <a:endParaRPr lang="en-US" altLang="zh-CN" sz="2400" b="1" dirty="0">
              <a:solidFill>
                <a:srgbClr val="0E0E0E"/>
              </a:solidFill>
              <a:latin typeface=".SF NS"/>
            </a:endParaRPr>
          </a:p>
          <a:p>
            <a:pPr marL="285750" indent="-285750">
              <a:buFont typeface="Wingdings" pitchFamily="2" charset="2"/>
              <a:buChar char="ü"/>
            </a:pPr>
            <a:r>
              <a:rPr lang="zh-CN" altLang="en-US" sz="2400" b="1" dirty="0">
                <a:solidFill>
                  <a:srgbClr val="0E0E0E"/>
                </a:solidFill>
                <a:effectLst/>
                <a:latin typeface=".SF NS"/>
              </a:rPr>
              <a:t>创新性与灵活性</a:t>
            </a:r>
            <a:endParaRPr lang="zh-CN" altLang="en-US" sz="2400" dirty="0">
              <a:solidFill>
                <a:srgbClr val="0E0E0E"/>
              </a:solidFill>
              <a:effectLst/>
              <a:latin typeface=".SF NS"/>
            </a:endParaRPr>
          </a:p>
        </p:txBody>
      </p:sp>
    </p:spTree>
    <p:extLst>
      <p:ext uri="{BB962C8B-B14F-4D97-AF65-F5344CB8AC3E}">
        <p14:creationId xmlns:p14="http://schemas.microsoft.com/office/powerpoint/2010/main" val="345109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E746F-AD04-9A30-6EB5-5DA01DAF54EA}"/>
              </a:ext>
            </a:extLst>
          </p:cNvPr>
          <p:cNvSpPr>
            <a:spLocks noGrp="1"/>
          </p:cNvSpPr>
          <p:nvPr>
            <p:ph type="title"/>
          </p:nvPr>
        </p:nvSpPr>
        <p:spPr/>
        <p:txBody>
          <a:bodyPr>
            <a:normAutofit/>
          </a:bodyPr>
          <a:lstStyle/>
          <a:p>
            <a:r>
              <a:rPr lang="zh-CN" altLang="en-US" sz="4400" dirty="0">
                <a:ln w="12700">
                  <a:noFill/>
                </a:ln>
                <a:solidFill>
                  <a:srgbClr val="262626">
                    <a:alpha val="100000"/>
                  </a:srgbClr>
                </a:solidFill>
                <a:latin typeface="+mn-ea"/>
                <a:ea typeface="+mn-ea"/>
                <a:cs typeface="Source Han Sans CN Bold"/>
              </a:rPr>
              <a:t>开源作为一种开放产业生态</a:t>
            </a:r>
            <a:endParaRPr kumimoji="1" lang="zh-CN" altLang="en-US" dirty="0">
              <a:latin typeface="+mn-ea"/>
              <a:ea typeface="+mn-ea"/>
            </a:endParaRPr>
          </a:p>
        </p:txBody>
      </p:sp>
      <p:sp>
        <p:nvSpPr>
          <p:cNvPr id="4" name="灯片编号占位符 3">
            <a:extLst>
              <a:ext uri="{FF2B5EF4-FFF2-40B4-BE49-F238E27FC236}">
                <a16:creationId xmlns:a16="http://schemas.microsoft.com/office/drawing/2014/main" id="{221CAEA5-ADEE-7A01-9DD3-9AFB32BAF640}"/>
              </a:ext>
            </a:extLst>
          </p:cNvPr>
          <p:cNvSpPr>
            <a:spLocks noGrp="1"/>
          </p:cNvSpPr>
          <p:nvPr>
            <p:ph type="sldNum" sz="quarter" idx="12"/>
          </p:nvPr>
        </p:nvSpPr>
        <p:spPr/>
        <p:txBody>
          <a:bodyPr/>
          <a:lstStyle/>
          <a:p>
            <a:fld id="{7D9BB5D0-35E4-459D-AEF3-FE4D7C45CC19}" type="slidenum">
              <a:rPr lang="zh-CN" altLang="en-US" smtClean="0"/>
              <a:t>13</a:t>
            </a:fld>
            <a:endParaRPr lang="zh-CN" altLang="en-US"/>
          </a:p>
        </p:txBody>
      </p:sp>
      <p:pic>
        <p:nvPicPr>
          <p:cNvPr id="5" name="图片 4">
            <a:extLst>
              <a:ext uri="{FF2B5EF4-FFF2-40B4-BE49-F238E27FC236}">
                <a16:creationId xmlns:a16="http://schemas.microsoft.com/office/drawing/2014/main" id="{8687A399-852E-F7E1-5B8A-AD0377B294B0}"/>
              </a:ext>
            </a:extLst>
          </p:cNvPr>
          <p:cNvPicPr>
            <a:picLocks noChangeAspect="1"/>
          </p:cNvPicPr>
          <p:nvPr/>
        </p:nvPicPr>
        <p:blipFill>
          <a:blip r:embed="rId2"/>
          <a:stretch>
            <a:fillRect/>
          </a:stretch>
        </p:blipFill>
        <p:spPr>
          <a:xfrm>
            <a:off x="567951" y="1300389"/>
            <a:ext cx="11056098" cy="5537926"/>
          </a:xfrm>
          <a:prstGeom prst="rect">
            <a:avLst/>
          </a:prstGeom>
        </p:spPr>
      </p:pic>
      <p:sp>
        <p:nvSpPr>
          <p:cNvPr id="6" name="矩形 5">
            <a:extLst>
              <a:ext uri="{FF2B5EF4-FFF2-40B4-BE49-F238E27FC236}">
                <a16:creationId xmlns:a16="http://schemas.microsoft.com/office/drawing/2014/main" id="{437D662E-D5E8-F4DC-3AC9-C29D23E54C0B}"/>
              </a:ext>
            </a:extLst>
          </p:cNvPr>
          <p:cNvSpPr/>
          <p:nvPr/>
        </p:nvSpPr>
        <p:spPr>
          <a:xfrm>
            <a:off x="10541876" y="6190593"/>
            <a:ext cx="1082173" cy="530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23107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2608B-EB27-FD83-7929-A2463EBF603A}"/>
              </a:ext>
            </a:extLst>
          </p:cNvPr>
          <p:cNvSpPr>
            <a:spLocks noGrp="1"/>
          </p:cNvSpPr>
          <p:nvPr>
            <p:ph type="title"/>
          </p:nvPr>
        </p:nvSpPr>
        <p:spPr/>
        <p:txBody>
          <a:bodyPr>
            <a:normAutofit/>
          </a:bodyPr>
          <a:lstStyle/>
          <a:p>
            <a:r>
              <a:rPr lang="zh-CN" altLang="en-US" sz="4400" dirty="0"/>
              <a:t>开源生态中的主要角色</a:t>
            </a:r>
            <a:endParaRPr kumimoji="1" lang="zh-CN" altLang="en-US" dirty="0"/>
          </a:p>
        </p:txBody>
      </p:sp>
      <p:sp>
        <p:nvSpPr>
          <p:cNvPr id="4" name="灯片编号占位符 3">
            <a:extLst>
              <a:ext uri="{FF2B5EF4-FFF2-40B4-BE49-F238E27FC236}">
                <a16:creationId xmlns:a16="http://schemas.microsoft.com/office/drawing/2014/main" id="{20B8DCDA-66F1-B233-158F-35D22B1B7758}"/>
              </a:ext>
            </a:extLst>
          </p:cNvPr>
          <p:cNvSpPr>
            <a:spLocks noGrp="1"/>
          </p:cNvSpPr>
          <p:nvPr>
            <p:ph type="sldNum" sz="quarter" idx="12"/>
          </p:nvPr>
        </p:nvSpPr>
        <p:spPr/>
        <p:txBody>
          <a:bodyPr/>
          <a:lstStyle/>
          <a:p>
            <a:fld id="{7D9BB5D0-35E4-459D-AEF3-FE4D7C45CC19}" type="slidenum">
              <a:rPr lang="zh-CN" altLang="en-US" smtClean="0"/>
              <a:t>14</a:t>
            </a:fld>
            <a:endParaRPr lang="zh-CN" altLang="en-US"/>
          </a:p>
        </p:txBody>
      </p:sp>
      <p:pic>
        <p:nvPicPr>
          <p:cNvPr id="5" name="图片 4">
            <a:extLst>
              <a:ext uri="{FF2B5EF4-FFF2-40B4-BE49-F238E27FC236}">
                <a16:creationId xmlns:a16="http://schemas.microsoft.com/office/drawing/2014/main" id="{5CC556A2-4AA7-CA2A-1129-4195A882A45F}"/>
              </a:ext>
            </a:extLst>
          </p:cNvPr>
          <p:cNvPicPr>
            <a:picLocks noChangeAspect="1"/>
          </p:cNvPicPr>
          <p:nvPr/>
        </p:nvPicPr>
        <p:blipFill>
          <a:blip r:embed="rId2"/>
          <a:stretch>
            <a:fillRect/>
          </a:stretch>
        </p:blipFill>
        <p:spPr>
          <a:xfrm>
            <a:off x="853269" y="1058545"/>
            <a:ext cx="10485461" cy="4950443"/>
          </a:xfrm>
          <a:prstGeom prst="rect">
            <a:avLst/>
          </a:prstGeom>
        </p:spPr>
      </p:pic>
    </p:spTree>
    <p:extLst>
      <p:ext uri="{BB962C8B-B14F-4D97-AF65-F5344CB8AC3E}">
        <p14:creationId xmlns:p14="http://schemas.microsoft.com/office/powerpoint/2010/main" val="358667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88888-57A8-6F4B-73F9-3EBFFD780828}"/>
              </a:ext>
            </a:extLst>
          </p:cNvPr>
          <p:cNvSpPr>
            <a:spLocks noGrp="1"/>
          </p:cNvSpPr>
          <p:nvPr>
            <p:ph type="title"/>
          </p:nvPr>
        </p:nvSpPr>
        <p:spPr/>
        <p:txBody>
          <a:bodyPr/>
          <a:lstStyle/>
          <a:p>
            <a:r>
              <a:rPr kumimoji="1" lang="zh-CN" altLang="en-US" dirty="0"/>
              <a:t>什么是开源社区</a:t>
            </a:r>
          </a:p>
        </p:txBody>
      </p:sp>
      <p:sp>
        <p:nvSpPr>
          <p:cNvPr id="4" name="灯片编号占位符 3">
            <a:extLst>
              <a:ext uri="{FF2B5EF4-FFF2-40B4-BE49-F238E27FC236}">
                <a16:creationId xmlns:a16="http://schemas.microsoft.com/office/drawing/2014/main" id="{3EDBC70D-26BF-C258-0400-4AC839BC9AE3}"/>
              </a:ext>
            </a:extLst>
          </p:cNvPr>
          <p:cNvSpPr>
            <a:spLocks noGrp="1"/>
          </p:cNvSpPr>
          <p:nvPr>
            <p:ph type="sldNum" sz="quarter" idx="12"/>
          </p:nvPr>
        </p:nvSpPr>
        <p:spPr/>
        <p:txBody>
          <a:bodyPr/>
          <a:lstStyle/>
          <a:p>
            <a:fld id="{7D9BB5D0-35E4-459D-AEF3-FE4D7C45CC19}" type="slidenum">
              <a:rPr lang="zh-CN" altLang="en-US" smtClean="0"/>
              <a:t>15</a:t>
            </a:fld>
            <a:endParaRPr lang="zh-CN" altLang="en-US"/>
          </a:p>
        </p:txBody>
      </p:sp>
      <p:pic>
        <p:nvPicPr>
          <p:cNvPr id="1026" name="Picture 2" descr="image alt text">
            <a:extLst>
              <a:ext uri="{FF2B5EF4-FFF2-40B4-BE49-F238E27FC236}">
                <a16:creationId xmlns:a16="http://schemas.microsoft.com/office/drawing/2014/main" id="{D3714AE2-518A-F57D-9B95-43E42256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260" y="1054792"/>
            <a:ext cx="9129144" cy="51371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76F3405-AE84-F4A4-2145-39F828A55A7A}"/>
              </a:ext>
            </a:extLst>
          </p:cNvPr>
          <p:cNvSpPr txBox="1"/>
          <p:nvPr/>
        </p:nvSpPr>
        <p:spPr>
          <a:xfrm>
            <a:off x="567559" y="1126812"/>
            <a:ext cx="5875282" cy="1938992"/>
          </a:xfrm>
          <a:prstGeom prst="rect">
            <a:avLst/>
          </a:prstGeom>
          <a:noFill/>
        </p:spPr>
        <p:txBody>
          <a:bodyPr wrap="square" rtlCol="0">
            <a:spAutoFit/>
          </a:bodyPr>
          <a:lstStyle/>
          <a:p>
            <a:r>
              <a:rPr lang="zh-CN" altLang="en-US" sz="2000" b="0" i="0" dirty="0">
                <a:solidFill>
                  <a:srgbClr val="060607"/>
                </a:solidFill>
                <a:effectLst/>
                <a:latin typeface="-apple-system"/>
              </a:rPr>
              <a:t>开源社区（</a:t>
            </a:r>
            <a:r>
              <a:rPr lang="en-US" altLang="zh-CN" sz="2000" b="0" i="0" dirty="0">
                <a:solidFill>
                  <a:srgbClr val="060607"/>
                </a:solidFill>
                <a:effectLst/>
                <a:latin typeface="-apple-system"/>
              </a:rPr>
              <a:t>Open Source Community</a:t>
            </a:r>
            <a:r>
              <a:rPr lang="zh-CN" altLang="en-US" sz="2000" b="0" i="0" dirty="0">
                <a:solidFill>
                  <a:srgbClr val="060607"/>
                </a:solidFill>
                <a:effectLst/>
                <a:latin typeface="-apple-system"/>
              </a:rPr>
              <a:t>）</a:t>
            </a:r>
            <a:r>
              <a:rPr lang="zh-CN" altLang="en-US" sz="2000" b="0" i="0" dirty="0">
                <a:solidFill>
                  <a:srgbClr val="222222"/>
                </a:solidFill>
                <a:effectLst/>
                <a:latin typeface="Arial" panose="020B0604020202020204" pitchFamily="34" charset="0"/>
              </a:rPr>
              <a:t>一般指以</a:t>
            </a:r>
            <a:r>
              <a:rPr lang="zh-CN" altLang="en-US" sz="2000" b="1" i="0" dirty="0">
                <a:solidFill>
                  <a:srgbClr val="222222"/>
                </a:solidFill>
                <a:effectLst/>
                <a:latin typeface="Arial" panose="020B0604020202020204" pitchFamily="34" charset="0"/>
              </a:rPr>
              <a:t>软件源代码为核心</a:t>
            </a:r>
            <a:r>
              <a:rPr lang="zh-CN" altLang="en-US" sz="2000" b="0" i="0" dirty="0">
                <a:solidFill>
                  <a:srgbClr val="222222"/>
                </a:solidFill>
                <a:effectLst/>
                <a:latin typeface="Arial" panose="020B0604020202020204" pitchFamily="34" charset="0"/>
              </a:rPr>
              <a:t>，由地缘空间分散但拥有共同兴趣爱好的开发者根据相应的开源软件许可证协议，以民主、合作的形式进行软件的共同开发、维护、增强等知识创造与传播活动的网络平台，同时也为成员展开交流学习与共同治理的网络组织。</a:t>
            </a:r>
            <a:endParaRPr kumimoji="1" lang="zh-CN" altLang="en-US" sz="2000" dirty="0"/>
          </a:p>
        </p:txBody>
      </p:sp>
      <p:sp>
        <p:nvSpPr>
          <p:cNvPr id="7" name="文本框 6">
            <a:extLst>
              <a:ext uri="{FF2B5EF4-FFF2-40B4-BE49-F238E27FC236}">
                <a16:creationId xmlns:a16="http://schemas.microsoft.com/office/drawing/2014/main" id="{0FBEB672-2310-8761-8BA5-6906F2976F2F}"/>
              </a:ext>
            </a:extLst>
          </p:cNvPr>
          <p:cNvSpPr txBox="1"/>
          <p:nvPr/>
        </p:nvSpPr>
        <p:spPr>
          <a:xfrm>
            <a:off x="567559" y="3976112"/>
            <a:ext cx="3962400" cy="2585323"/>
          </a:xfrm>
          <a:prstGeom prst="rect">
            <a:avLst/>
          </a:prstGeom>
          <a:ln w="28575">
            <a:solidFill>
              <a:srgbClr val="5C5C5C">
                <a:alpha val="100000"/>
              </a:srgbClr>
            </a:solidFill>
            <a:prstDash val="solid"/>
          </a:ln>
        </p:spPr>
        <p:txBody>
          <a:bodyPr wrap="square">
            <a:spAutoFit/>
          </a:bodyPr>
          <a:lstStyle/>
          <a:p>
            <a:pPr marL="349758" algn="l">
              <a:buFont typeface="Arial" charset="0"/>
              <a:buChar char="•"/>
            </a:pPr>
            <a:r>
              <a:rPr sz="1800" dirty="0">
                <a:solidFill>
                  <a:srgbClr val="1F2328">
                    <a:alpha val="100000"/>
                  </a:srgbClr>
                </a:solidFill>
                <a:highlight>
                  <a:srgbClr val="FFFFFF">
                    <a:alpha val="100000"/>
                  </a:srgbClr>
                </a:highlight>
                <a:latin typeface="inherit"/>
                <a:ea typeface="inherit"/>
                <a:cs typeface="+mn-cs"/>
              </a:rPr>
              <a:t> </a:t>
            </a:r>
            <a:r>
              <a:rPr sz="1800" dirty="0" err="1">
                <a:solidFill>
                  <a:srgbClr val="1F2328">
                    <a:alpha val="100000"/>
                  </a:srgbClr>
                </a:solidFill>
                <a:latin typeface="inherit"/>
                <a:ea typeface="inherit"/>
                <a:cs typeface="+mn-cs"/>
              </a:rPr>
              <a:t>开发团队远程分布</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透明的沟通和开发实践</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分布式和透明</a:t>
            </a:r>
            <a:r>
              <a:rPr sz="1800" dirty="0">
                <a:solidFill>
                  <a:srgbClr val="1F2328">
                    <a:alpha val="100000"/>
                  </a:srgbClr>
                </a:solidFill>
                <a:latin typeface="inherit"/>
                <a:ea typeface="inherit"/>
                <a:cs typeface="+mn-cs"/>
              </a:rPr>
              <a:t>/</a:t>
            </a:r>
            <a:r>
              <a:rPr sz="1800" dirty="0" err="1">
                <a:solidFill>
                  <a:srgbClr val="1F2328">
                    <a:alpha val="100000"/>
                  </a:srgbClr>
                </a:solidFill>
                <a:latin typeface="inherit"/>
                <a:ea typeface="inherit"/>
                <a:cs typeface="+mn-cs"/>
              </a:rPr>
              <a:t>公开的决策</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任人唯贤的文化（实际做事的人帮助推动项目方向</a:t>
            </a:r>
            <a:r>
              <a:rPr sz="1800" dirty="0">
                <a:solidFill>
                  <a:srgbClr val="1F2328">
                    <a:alpha val="100000"/>
                  </a:srgbClr>
                </a:solidFill>
                <a:latin typeface="inherit"/>
                <a:ea typeface="inherit"/>
                <a:cs typeface="+mn-cs"/>
              </a:rPr>
              <a:t>）</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对组织变革的适应能力</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自组织</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可扩展的项目开发</a:t>
            </a:r>
            <a:r>
              <a:rPr sz="1800" dirty="0">
                <a:solidFill>
                  <a:srgbClr val="1F2328">
                    <a:alpha val="100000"/>
                  </a:srgbClr>
                </a:solidFill>
                <a:latin typeface="inherit"/>
                <a:ea typeface="inherit"/>
                <a:cs typeface="+mn-cs"/>
              </a:rPr>
              <a:t>/</a:t>
            </a:r>
            <a:r>
              <a:rPr sz="1800" dirty="0" err="1">
                <a:solidFill>
                  <a:srgbClr val="1F2328">
                    <a:alpha val="100000"/>
                  </a:srgbClr>
                </a:solidFill>
                <a:latin typeface="inherit"/>
                <a:ea typeface="inherit"/>
                <a:cs typeface="+mn-cs"/>
              </a:rPr>
              <a:t>管理模型</a:t>
            </a:r>
            <a:endParaRPr dirty="0"/>
          </a:p>
          <a:p>
            <a:pPr marL="349758" algn="l">
              <a:buFont typeface="Arial" charset="0"/>
              <a:buChar char="•"/>
            </a:pPr>
            <a:r>
              <a:rPr sz="1800" dirty="0">
                <a:solidFill>
                  <a:srgbClr val="1F2328">
                    <a:alpha val="100000"/>
                  </a:srgbClr>
                </a:solidFill>
                <a:latin typeface="inherit"/>
                <a:ea typeface="inherit"/>
                <a:cs typeface="+mn-cs"/>
              </a:rPr>
              <a:t> </a:t>
            </a:r>
            <a:r>
              <a:rPr sz="1800" dirty="0" err="1">
                <a:solidFill>
                  <a:srgbClr val="1F2328">
                    <a:alpha val="100000"/>
                  </a:srgbClr>
                </a:solidFill>
                <a:latin typeface="inherit"/>
                <a:ea typeface="inherit"/>
                <a:cs typeface="+mn-cs"/>
              </a:rPr>
              <a:t>对所有代码贡献进行同行评审</a:t>
            </a:r>
            <a:endParaRPr dirty="0"/>
          </a:p>
        </p:txBody>
      </p:sp>
      <p:sp>
        <p:nvSpPr>
          <p:cNvPr id="8" name="文本框 7">
            <a:extLst>
              <a:ext uri="{FF2B5EF4-FFF2-40B4-BE49-F238E27FC236}">
                <a16:creationId xmlns:a16="http://schemas.microsoft.com/office/drawing/2014/main" id="{70BE2696-3F85-93F2-3A71-51B55BAFB5CC}"/>
              </a:ext>
            </a:extLst>
          </p:cNvPr>
          <p:cNvSpPr txBox="1"/>
          <p:nvPr/>
        </p:nvSpPr>
        <p:spPr>
          <a:xfrm>
            <a:off x="567559" y="3290589"/>
            <a:ext cx="4776952" cy="400110"/>
          </a:xfrm>
          <a:prstGeom prst="rect">
            <a:avLst/>
          </a:prstGeom>
          <a:solidFill>
            <a:schemeClr val="accent1">
              <a:lumMod val="40000"/>
              <a:lumOff val="60000"/>
              <a:alpha val="100000"/>
            </a:schemeClr>
          </a:solidFill>
          <a:ln w="12700">
            <a:prstDash val="solid"/>
            <a:miter lim="800000"/>
          </a:ln>
        </p:spPr>
        <p:txBody>
          <a:bodyPr wrap="square">
            <a:spAutoFit/>
          </a:bodyPr>
          <a:lstStyle/>
          <a:p>
            <a:r>
              <a:rPr lang="en-US" sz="2000" dirty="0" err="1">
                <a:ln w="12700">
                  <a:noFill/>
                </a:ln>
                <a:solidFill>
                  <a:schemeClr val="tx1">
                    <a:alpha val="100000"/>
                  </a:schemeClr>
                </a:solidFill>
                <a:latin typeface="Source Han Sans CN Bold"/>
                <a:ea typeface="Source Han Sans CN Bold"/>
                <a:cs typeface="Source Han Sans CN Bold"/>
              </a:rPr>
              <a:t>社区，而不是代码，才是开源的真正核心</a:t>
            </a:r>
            <a:endParaRPr dirty="0"/>
          </a:p>
        </p:txBody>
      </p:sp>
      <p:sp>
        <p:nvSpPr>
          <p:cNvPr id="9" name="文本框 8">
            <a:extLst>
              <a:ext uri="{FF2B5EF4-FFF2-40B4-BE49-F238E27FC236}">
                <a16:creationId xmlns:a16="http://schemas.microsoft.com/office/drawing/2014/main" id="{944E4FF4-0683-78F2-01A7-8B43794BD545}"/>
              </a:ext>
            </a:extLst>
          </p:cNvPr>
          <p:cNvSpPr txBox="1"/>
          <p:nvPr/>
        </p:nvSpPr>
        <p:spPr>
          <a:xfrm>
            <a:off x="7392776" y="6362043"/>
            <a:ext cx="2144111" cy="369332"/>
          </a:xfrm>
          <a:prstGeom prst="rect">
            <a:avLst/>
          </a:prstGeom>
          <a:noFill/>
        </p:spPr>
        <p:txBody>
          <a:bodyPr wrap="square" rtlCol="0">
            <a:spAutoFit/>
          </a:bodyPr>
          <a:lstStyle/>
          <a:p>
            <a:r>
              <a:rPr lang="zh-CN" altLang="en-US" b="0" i="0" dirty="0">
                <a:solidFill>
                  <a:srgbClr val="1F2328"/>
                </a:solidFill>
                <a:effectLst/>
                <a:latin typeface="-apple-system"/>
              </a:rPr>
              <a:t>社区组织结构样例</a:t>
            </a:r>
            <a:endParaRPr kumimoji="1" lang="zh-CN" altLang="en-US" dirty="0"/>
          </a:p>
        </p:txBody>
      </p:sp>
    </p:spTree>
    <p:extLst>
      <p:ext uri="{BB962C8B-B14F-4D97-AF65-F5344CB8AC3E}">
        <p14:creationId xmlns:p14="http://schemas.microsoft.com/office/powerpoint/2010/main" val="3392182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D042E-83F4-93FE-D00C-0E9CAB53E0C7}"/>
              </a:ext>
            </a:extLst>
          </p:cNvPr>
          <p:cNvSpPr>
            <a:spLocks noGrp="1"/>
          </p:cNvSpPr>
          <p:nvPr>
            <p:ph type="title"/>
          </p:nvPr>
        </p:nvSpPr>
        <p:spPr/>
        <p:txBody>
          <a:bodyPr/>
          <a:lstStyle/>
          <a:p>
            <a:r>
              <a:rPr kumimoji="1" lang="zh-CN" altLang="en-US" dirty="0"/>
              <a:t>致谢</a:t>
            </a:r>
          </a:p>
        </p:txBody>
      </p:sp>
      <p:sp>
        <p:nvSpPr>
          <p:cNvPr id="3" name="内容占位符 2">
            <a:extLst>
              <a:ext uri="{FF2B5EF4-FFF2-40B4-BE49-F238E27FC236}">
                <a16:creationId xmlns:a16="http://schemas.microsoft.com/office/drawing/2014/main" id="{C6FB5A5D-3B5C-CE46-ED4F-6A28DBFD382F}"/>
              </a:ext>
            </a:extLst>
          </p:cNvPr>
          <p:cNvSpPr>
            <a:spLocks noGrp="1"/>
          </p:cNvSpPr>
          <p:nvPr>
            <p:ph idx="1"/>
          </p:nvPr>
        </p:nvSpPr>
        <p:spPr/>
        <p:txBody>
          <a:bodyPr/>
          <a:lstStyle/>
          <a:p>
            <a:r>
              <a:rPr kumimoji="1" lang="zh-CN" altLang="en-US" dirty="0"/>
              <a:t>姓名：慕冬亮</a:t>
            </a:r>
            <a:endParaRPr kumimoji="1" lang="en-US" altLang="zh-CN" dirty="0"/>
          </a:p>
          <a:p>
            <a:r>
              <a:rPr kumimoji="1" lang="zh-CN" altLang="en-US" dirty="0"/>
              <a:t>邮箱：</a:t>
            </a:r>
            <a:r>
              <a:rPr kumimoji="1" lang="en-US" altLang="zh-CN" dirty="0">
                <a:hlinkClick r:id="rId2"/>
              </a:rPr>
              <a:t>dzm91@hust.edu.cn</a:t>
            </a:r>
            <a:endParaRPr kumimoji="1" lang="en-US" altLang="zh-CN" dirty="0"/>
          </a:p>
          <a:p>
            <a:r>
              <a:rPr kumimoji="1" lang="en-US" altLang="zh-CN" dirty="0" err="1"/>
              <a:t>Github</a:t>
            </a:r>
            <a:r>
              <a:rPr kumimoji="1" lang="zh-CN" altLang="en-US" dirty="0"/>
              <a:t> </a:t>
            </a:r>
            <a:r>
              <a:rPr kumimoji="1" lang="en-US" altLang="zh-CN" dirty="0"/>
              <a:t>ID:</a:t>
            </a:r>
            <a:r>
              <a:rPr kumimoji="1" lang="zh-CN" altLang="en-US" dirty="0"/>
              <a:t> </a:t>
            </a:r>
            <a:r>
              <a:rPr kumimoji="1" lang="en-US" altLang="zh-CN" dirty="0"/>
              <a:t>@</a:t>
            </a:r>
            <a:r>
              <a:rPr kumimoji="1" lang="en-US" altLang="zh-CN" dirty="0" err="1"/>
              <a:t>mudongliang</a:t>
            </a:r>
            <a:endParaRPr kumimoji="1" lang="en-US" altLang="zh-CN" dirty="0"/>
          </a:p>
          <a:p>
            <a:r>
              <a:rPr kumimoji="1" lang="en-US" altLang="zh-CN" dirty="0" err="1"/>
              <a:t>Gitee</a:t>
            </a:r>
            <a:r>
              <a:rPr kumimoji="1" lang="zh-CN" altLang="en-US" dirty="0"/>
              <a:t> </a:t>
            </a:r>
            <a:r>
              <a:rPr kumimoji="1" lang="en-US" altLang="zh-CN" dirty="0"/>
              <a:t>ID:</a:t>
            </a:r>
            <a:r>
              <a:rPr kumimoji="1" lang="zh-CN" altLang="en-US" dirty="0"/>
              <a:t> </a:t>
            </a:r>
            <a:r>
              <a:rPr kumimoji="1" lang="en-US" altLang="zh-CN" dirty="0"/>
              <a:t>@dzm91_hust</a:t>
            </a:r>
            <a:endParaRPr kumimoji="1" lang="zh-CN" altLang="en-US" dirty="0"/>
          </a:p>
        </p:txBody>
      </p:sp>
      <p:sp>
        <p:nvSpPr>
          <p:cNvPr id="4" name="灯片编号占位符 3">
            <a:extLst>
              <a:ext uri="{FF2B5EF4-FFF2-40B4-BE49-F238E27FC236}">
                <a16:creationId xmlns:a16="http://schemas.microsoft.com/office/drawing/2014/main" id="{DBC46A68-1EF8-9660-8FDE-D075A2956DCE}"/>
              </a:ext>
            </a:extLst>
          </p:cNvPr>
          <p:cNvSpPr>
            <a:spLocks noGrp="1"/>
          </p:cNvSpPr>
          <p:nvPr>
            <p:ph type="sldNum" sz="quarter" idx="12"/>
          </p:nvPr>
        </p:nvSpPr>
        <p:spPr/>
        <p:txBody>
          <a:bodyPr/>
          <a:lstStyle/>
          <a:p>
            <a:fld id="{CFA3B129-E853-7E44-B4A9-F8C030231302}" type="slidenum">
              <a:rPr kumimoji="1" lang="zh-CN" altLang="en-US" smtClean="0"/>
              <a:t>16</a:t>
            </a:fld>
            <a:endParaRPr kumimoji="1" lang="zh-CN" altLang="en-US"/>
          </a:p>
        </p:txBody>
      </p:sp>
      <p:pic>
        <p:nvPicPr>
          <p:cNvPr id="5" name="图片 4">
            <a:extLst>
              <a:ext uri="{FF2B5EF4-FFF2-40B4-BE49-F238E27FC236}">
                <a16:creationId xmlns:a16="http://schemas.microsoft.com/office/drawing/2014/main" id="{E3BA2D00-ACB0-7869-32EC-BAAF8BA34CF5}"/>
              </a:ext>
            </a:extLst>
          </p:cNvPr>
          <p:cNvPicPr>
            <a:picLocks noChangeAspect="1"/>
          </p:cNvPicPr>
          <p:nvPr/>
        </p:nvPicPr>
        <p:blipFill>
          <a:blip r:embed="rId3"/>
          <a:stretch>
            <a:fillRect/>
          </a:stretch>
        </p:blipFill>
        <p:spPr>
          <a:xfrm>
            <a:off x="8367326" y="1604888"/>
            <a:ext cx="3537174" cy="3537174"/>
          </a:xfrm>
          <a:prstGeom prst="rect">
            <a:avLst/>
          </a:prstGeom>
        </p:spPr>
      </p:pic>
      <p:sp>
        <p:nvSpPr>
          <p:cNvPr id="6" name="文本框 5">
            <a:extLst>
              <a:ext uri="{FF2B5EF4-FFF2-40B4-BE49-F238E27FC236}">
                <a16:creationId xmlns:a16="http://schemas.microsoft.com/office/drawing/2014/main" id="{81C2FAB9-D215-FB1F-F7BD-964F0CC15A0A}"/>
              </a:ext>
            </a:extLst>
          </p:cNvPr>
          <p:cNvSpPr txBox="1"/>
          <p:nvPr/>
        </p:nvSpPr>
        <p:spPr>
          <a:xfrm>
            <a:off x="8507185" y="5215948"/>
            <a:ext cx="3265715" cy="707886"/>
          </a:xfrm>
          <a:prstGeom prst="rect">
            <a:avLst/>
          </a:prstGeom>
          <a:noFill/>
        </p:spPr>
        <p:txBody>
          <a:bodyPr wrap="square">
            <a:spAutoFit/>
          </a:bodyPr>
          <a:lstStyle/>
          <a:p>
            <a:r>
              <a:rPr lang="zh-CN" altLang="en-US" sz="2000" b="1" i="0" dirty="0">
                <a:solidFill>
                  <a:srgbClr val="353535"/>
                </a:solidFill>
                <a:effectLst/>
                <a:latin typeface="mp-quote"/>
              </a:rPr>
              <a:t>公众号</a:t>
            </a:r>
            <a:r>
              <a:rPr lang="zh-CN" altLang="en-US" sz="2000" b="0" i="0" dirty="0">
                <a:solidFill>
                  <a:srgbClr val="353535"/>
                </a:solidFill>
                <a:effectLst/>
                <a:latin typeface="mp-quote"/>
              </a:rPr>
              <a:t>：开源内核安全修炼</a:t>
            </a:r>
            <a:endParaRPr lang="en-US" altLang="zh-CN" sz="2000" b="0" i="0" dirty="0">
              <a:solidFill>
                <a:srgbClr val="353535"/>
              </a:solidFill>
              <a:effectLst/>
              <a:latin typeface="mp-quote"/>
            </a:endParaRPr>
          </a:p>
          <a:p>
            <a:r>
              <a:rPr lang="zh-CN" altLang="en-US" sz="2000" b="1" dirty="0">
                <a:solidFill>
                  <a:srgbClr val="353535"/>
                </a:solidFill>
                <a:latin typeface="mp-quote"/>
              </a:rPr>
              <a:t>微信号</a:t>
            </a:r>
            <a:r>
              <a:rPr lang="zh-CN" altLang="en-US" sz="2000" dirty="0">
                <a:solidFill>
                  <a:srgbClr val="353535"/>
                </a:solidFill>
                <a:latin typeface="mp-quote"/>
              </a:rPr>
              <a:t>：</a:t>
            </a:r>
            <a:r>
              <a:rPr lang="en-US" altLang="zh-CN" sz="2000" dirty="0" err="1">
                <a:solidFill>
                  <a:srgbClr val="353535"/>
                </a:solidFill>
                <a:latin typeface="mp-quote"/>
              </a:rPr>
              <a:t>kernel_sec_pratice</a:t>
            </a:r>
            <a:endParaRPr lang="zh-CN" altLang="en-US" sz="2000" dirty="0"/>
          </a:p>
        </p:txBody>
      </p:sp>
    </p:spTree>
    <p:extLst>
      <p:ext uri="{BB962C8B-B14F-4D97-AF65-F5344CB8AC3E}">
        <p14:creationId xmlns:p14="http://schemas.microsoft.com/office/powerpoint/2010/main" val="72149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82D4-1F14-048E-860F-0BEB94903FE7}"/>
              </a:ext>
            </a:extLst>
          </p:cNvPr>
          <p:cNvSpPr>
            <a:spLocks noGrp="1"/>
          </p:cNvSpPr>
          <p:nvPr>
            <p:ph type="title"/>
          </p:nvPr>
        </p:nvSpPr>
        <p:spPr/>
        <p:txBody>
          <a:bodyPr/>
          <a:lstStyle/>
          <a:p>
            <a:r>
              <a:rPr kumimoji="1" lang="zh-CN" altLang="en-US" dirty="0"/>
              <a:t>什么是开源</a:t>
            </a:r>
          </a:p>
        </p:txBody>
      </p:sp>
      <p:sp>
        <p:nvSpPr>
          <p:cNvPr id="4" name="灯片编号占位符 3">
            <a:extLst>
              <a:ext uri="{FF2B5EF4-FFF2-40B4-BE49-F238E27FC236}">
                <a16:creationId xmlns:a16="http://schemas.microsoft.com/office/drawing/2014/main" id="{54EB90A0-3EF9-5BC0-AE7F-E37DEA148612}"/>
              </a:ext>
            </a:extLst>
          </p:cNvPr>
          <p:cNvSpPr>
            <a:spLocks noGrp="1"/>
          </p:cNvSpPr>
          <p:nvPr>
            <p:ph type="sldNum" sz="quarter" idx="12"/>
          </p:nvPr>
        </p:nvSpPr>
        <p:spPr/>
        <p:txBody>
          <a:bodyPr/>
          <a:lstStyle/>
          <a:p>
            <a:fld id="{7D9BB5D0-35E4-459D-AEF3-FE4D7C45CC19}" type="slidenum">
              <a:rPr lang="zh-CN" altLang="en-US" smtClean="0"/>
              <a:t>2</a:t>
            </a:fld>
            <a:endParaRPr lang="zh-CN" altLang="en-US"/>
          </a:p>
        </p:txBody>
      </p:sp>
      <p:sp>
        <p:nvSpPr>
          <p:cNvPr id="5" name="标题 1">
            <a:extLst>
              <a:ext uri="{FF2B5EF4-FFF2-40B4-BE49-F238E27FC236}">
                <a16:creationId xmlns:a16="http://schemas.microsoft.com/office/drawing/2014/main" id="{0944A16A-66AF-9187-5E58-7FF1843C8158}"/>
              </a:ext>
            </a:extLst>
          </p:cNvPr>
          <p:cNvSpPr txBox="1"/>
          <p:nvPr/>
        </p:nvSpPr>
        <p:spPr>
          <a:xfrm>
            <a:off x="838200" y="4600990"/>
            <a:ext cx="10515600" cy="1705220"/>
          </a:xfrm>
          <a:prstGeom prst="rect">
            <a:avLst/>
          </a:prstGeom>
          <a:solidFill>
            <a:schemeClr val="accent5">
              <a:lumMod val="60000"/>
              <a:lumOff val="40000"/>
            </a:schemeClr>
          </a:solidFill>
          <a:ln w="12700" cap="sq">
            <a:solidFill>
              <a:schemeClr val="accent1">
                <a:lumMod val="60000"/>
                <a:lumOff val="40000"/>
                <a:alpha val="100000"/>
              </a:schemeClr>
            </a:solidFill>
            <a:prstDash val="solid"/>
          </a:ln>
        </p:spPr>
        <p:txBody>
          <a:bodyPr vert="horz" wrap="square" lIns="0" tIns="0" rIns="0" bIns="0" rtlCol="0" anchor="t"/>
          <a:lstStyle/>
          <a:p>
            <a:pPr algn="ctr"/>
            <a:endParaRPr lang="en-US" sz="1200" b="1" dirty="0">
              <a:ln w="12700">
                <a:noFill/>
              </a:ln>
              <a:solidFill>
                <a:srgbClr val="262626">
                  <a:alpha val="100000"/>
                </a:srgbClr>
              </a:solidFill>
              <a:latin typeface="Source Han Sans"/>
              <a:ea typeface="Source Han Sans"/>
              <a:cs typeface="Source Han Sans"/>
            </a:endParaRPr>
          </a:p>
          <a:p>
            <a:pPr algn="ctr"/>
            <a:r>
              <a:rPr lang="en-US" altLang="zh-CN" sz="2400" b="1" dirty="0">
                <a:ln w="12700">
                  <a:noFill/>
                </a:ln>
                <a:solidFill>
                  <a:srgbClr val="262626">
                    <a:alpha val="100000"/>
                  </a:srgbClr>
                </a:solidFill>
                <a:latin typeface="SimHei" panose="02010609060101010101" pitchFamily="49" charset="-122"/>
                <a:ea typeface="SimHei" panose="02010609060101010101" pitchFamily="49" charset="-122"/>
                <a:cs typeface="Source Han Sans"/>
              </a:rPr>
              <a:t>4</a:t>
            </a:r>
            <a:r>
              <a:rPr lang="en-US" sz="2400" b="1" dirty="0">
                <a:ln w="12700">
                  <a:noFill/>
                </a:ln>
                <a:solidFill>
                  <a:srgbClr val="262626">
                    <a:alpha val="100000"/>
                  </a:srgbClr>
                </a:solidFill>
                <a:latin typeface="SimHei" panose="02010609060101010101" pitchFamily="49" charset="-122"/>
                <a:ea typeface="SimHei" panose="02010609060101010101" pitchFamily="49" charset="-122"/>
                <a:cs typeface="Source Han Sans"/>
              </a:rPr>
              <a:t>.开源作为一种产业生态</a:t>
            </a:r>
            <a:endParaRPr b="1" dirty="0">
              <a:latin typeface="SimHei" panose="02010609060101010101" pitchFamily="49" charset="-122"/>
              <a:ea typeface="SimHei" panose="02010609060101010101" pitchFamily="49" charset="-122"/>
            </a:endParaRPr>
          </a:p>
          <a:p>
            <a:pPr algn="ctr"/>
            <a:endParaRPr lang="en-US" sz="1400" dirty="0">
              <a:ln w="12700">
                <a:noFill/>
              </a:ln>
              <a:solidFill>
                <a:srgbClr val="262626">
                  <a:alpha val="100000"/>
                </a:srgbClr>
              </a:solidFill>
              <a:latin typeface="Source Han Sans"/>
              <a:ea typeface="Source Han Sans"/>
              <a:cs typeface="Source Han Sans"/>
            </a:endParaRPr>
          </a:p>
          <a:p>
            <a:pPr algn="ctr"/>
            <a:r>
              <a:rPr lang="en-US" sz="1800" dirty="0" err="1">
                <a:ln w="12700">
                  <a:noFill/>
                </a:ln>
                <a:solidFill>
                  <a:srgbClr val="262626">
                    <a:alpha val="100000"/>
                  </a:srgbClr>
                </a:solidFill>
                <a:latin typeface="SimSun" panose="02010600030101010101" pitchFamily="2" charset="-122"/>
                <a:ea typeface="SimSun" panose="02010600030101010101" pitchFamily="2" charset="-122"/>
                <a:cs typeface="Source Han Sans"/>
              </a:rPr>
              <a:t>如今开源已然成为一个广义的产业生态概念，已从软件领域漫延到开源硬件、开源设计、开放科学、开放标准等领域</a:t>
            </a:r>
            <a:r>
              <a:rPr lang="zh-CN" altLang="en-US" dirty="0">
                <a:ln w="12700">
                  <a:noFill/>
                </a:ln>
                <a:solidFill>
                  <a:srgbClr val="262626">
                    <a:alpha val="100000"/>
                  </a:srgbClr>
                </a:solidFill>
                <a:latin typeface="SimSun" panose="02010600030101010101" pitchFamily="2" charset="-122"/>
                <a:ea typeface="SimSun" panose="02010600030101010101" pitchFamily="2" charset="-122"/>
                <a:cs typeface="Source Han Sans"/>
              </a:rPr>
              <a:t>，因此，</a:t>
            </a:r>
            <a:r>
              <a:rPr lang="en-US" sz="1800" dirty="0" err="1">
                <a:ln w="12700">
                  <a:noFill/>
                </a:ln>
                <a:solidFill>
                  <a:srgbClr val="262626">
                    <a:alpha val="100000"/>
                  </a:srgbClr>
                </a:solidFill>
                <a:latin typeface="SimSun" panose="02010600030101010101" pitchFamily="2" charset="-122"/>
                <a:ea typeface="SimSun" panose="02010600030101010101" pitchFamily="2" charset="-122"/>
                <a:cs typeface="Source Han Sans"/>
              </a:rPr>
              <a:t>开源泛指包括开源项目</a:t>
            </a:r>
            <a:r>
              <a:rPr lang="en-US" sz="1800" dirty="0">
                <a:ln w="12700">
                  <a:noFill/>
                </a:ln>
                <a:solidFill>
                  <a:srgbClr val="262626">
                    <a:alpha val="100000"/>
                  </a:srgbClr>
                </a:solidFill>
                <a:latin typeface="SimSun" panose="02010600030101010101" pitchFamily="2" charset="-122"/>
                <a:ea typeface="SimSun" panose="02010600030101010101" pitchFamily="2" charset="-122"/>
                <a:cs typeface="Source Han Sans"/>
              </a:rPr>
              <a:t>/</a:t>
            </a:r>
            <a:r>
              <a:rPr lang="en-US" sz="1800" dirty="0" err="1">
                <a:ln w="12700">
                  <a:noFill/>
                </a:ln>
                <a:solidFill>
                  <a:srgbClr val="262626">
                    <a:alpha val="100000"/>
                  </a:srgbClr>
                </a:solidFill>
                <a:latin typeface="SimSun" panose="02010600030101010101" pitchFamily="2" charset="-122"/>
                <a:ea typeface="SimSun" panose="02010600030101010101" pitchFamily="2" charset="-122"/>
                <a:cs typeface="Source Han Sans"/>
              </a:rPr>
              <a:t>社区、开源解决方案、开源许可证、开源商业化、</a:t>
            </a:r>
            <a:r>
              <a:rPr lang="en-US" altLang="zh-CN" sz="1800" dirty="0" err="1">
                <a:ln w="12700">
                  <a:noFill/>
                </a:ln>
                <a:solidFill>
                  <a:srgbClr val="262626">
                    <a:alpha val="100000"/>
                  </a:srgbClr>
                </a:solidFill>
                <a:latin typeface="SimSun" panose="02010600030101010101" pitchFamily="2" charset="-122"/>
                <a:ea typeface="SimSun" panose="02010600030101010101" pitchFamily="2" charset="-122"/>
                <a:cs typeface="Source Han Sans"/>
              </a:rPr>
              <a:t>开源</a:t>
            </a:r>
            <a:r>
              <a:rPr lang="en-US" sz="1800" dirty="0" err="1">
                <a:ln w="12700">
                  <a:noFill/>
                </a:ln>
                <a:solidFill>
                  <a:srgbClr val="262626">
                    <a:alpha val="100000"/>
                  </a:srgbClr>
                </a:solidFill>
                <a:latin typeface="SimSun" panose="02010600030101010101" pitchFamily="2" charset="-122"/>
                <a:ea typeface="SimSun" panose="02010600030101010101" pitchFamily="2" charset="-122"/>
                <a:cs typeface="Source Han Sans"/>
              </a:rPr>
              <a:t>政策、开源文化、开源基金会等高级服务机构的开放生态</a:t>
            </a:r>
            <a:endParaRPr dirty="0">
              <a:latin typeface="SimSun" panose="02010600030101010101" pitchFamily="2" charset="-122"/>
              <a:ea typeface="SimSun" panose="02010600030101010101" pitchFamily="2" charset="-122"/>
            </a:endParaRPr>
          </a:p>
        </p:txBody>
      </p:sp>
      <p:sp>
        <p:nvSpPr>
          <p:cNvPr id="6" name="标题 1">
            <a:extLst>
              <a:ext uri="{FF2B5EF4-FFF2-40B4-BE49-F238E27FC236}">
                <a16:creationId xmlns:a16="http://schemas.microsoft.com/office/drawing/2014/main" id="{54CFB382-8B73-D5A4-B321-C1CD4FF849BB}"/>
              </a:ext>
            </a:extLst>
          </p:cNvPr>
          <p:cNvSpPr txBox="1"/>
          <p:nvPr/>
        </p:nvSpPr>
        <p:spPr>
          <a:xfrm flipV="1">
            <a:off x="5300918" y="6454787"/>
            <a:ext cx="96920" cy="96920"/>
          </a:xfrm>
          <a:prstGeom prst="ellipse">
            <a:avLst/>
          </a:prstGeom>
          <a:solidFill>
            <a:schemeClr val="accent1">
              <a:alpha val="3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a:extLst>
              <a:ext uri="{FF2B5EF4-FFF2-40B4-BE49-F238E27FC236}">
                <a16:creationId xmlns:a16="http://schemas.microsoft.com/office/drawing/2014/main" id="{AB13C928-A6F4-3D63-6CA7-40DBDA6476B3}"/>
              </a:ext>
            </a:extLst>
          </p:cNvPr>
          <p:cNvSpPr txBox="1"/>
          <p:nvPr/>
        </p:nvSpPr>
        <p:spPr>
          <a:xfrm flipV="1">
            <a:off x="5520834" y="6454787"/>
            <a:ext cx="96920" cy="96920"/>
          </a:xfrm>
          <a:prstGeom prst="ellipse">
            <a:avLst/>
          </a:prstGeom>
          <a:solidFill>
            <a:schemeClr val="accent1">
              <a:alpha val="52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a:extLst>
              <a:ext uri="{FF2B5EF4-FFF2-40B4-BE49-F238E27FC236}">
                <a16:creationId xmlns:a16="http://schemas.microsoft.com/office/drawing/2014/main" id="{C725611E-0DC3-5F21-DA70-0A02B415DD42}"/>
              </a:ext>
            </a:extLst>
          </p:cNvPr>
          <p:cNvSpPr txBox="1"/>
          <p:nvPr/>
        </p:nvSpPr>
        <p:spPr>
          <a:xfrm flipV="1">
            <a:off x="5740749" y="6454787"/>
            <a:ext cx="96920" cy="96920"/>
          </a:xfrm>
          <a:prstGeom prst="ellipse">
            <a:avLst/>
          </a:prstGeom>
          <a:solidFill>
            <a:schemeClr val="accent1">
              <a:alpha val="71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a:extLst>
              <a:ext uri="{FF2B5EF4-FFF2-40B4-BE49-F238E27FC236}">
                <a16:creationId xmlns:a16="http://schemas.microsoft.com/office/drawing/2014/main" id="{46AC94AE-CF11-C2D8-FC0F-70233446E00D}"/>
              </a:ext>
            </a:extLst>
          </p:cNvPr>
          <p:cNvSpPr txBox="1"/>
          <p:nvPr/>
        </p:nvSpPr>
        <p:spPr>
          <a:xfrm flipV="1">
            <a:off x="5960665" y="6454787"/>
            <a:ext cx="96920" cy="96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a:extLst>
              <a:ext uri="{FF2B5EF4-FFF2-40B4-BE49-F238E27FC236}">
                <a16:creationId xmlns:a16="http://schemas.microsoft.com/office/drawing/2014/main" id="{3F9F8E3D-E779-524F-B93B-1F1F5A643171}"/>
              </a:ext>
            </a:extLst>
          </p:cNvPr>
          <p:cNvSpPr txBox="1"/>
          <p:nvPr/>
        </p:nvSpPr>
        <p:spPr>
          <a:xfrm flipV="1">
            <a:off x="6180581" y="6454787"/>
            <a:ext cx="96920" cy="96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a:extLst>
              <a:ext uri="{FF2B5EF4-FFF2-40B4-BE49-F238E27FC236}">
                <a16:creationId xmlns:a16="http://schemas.microsoft.com/office/drawing/2014/main" id="{89E10576-E025-C913-A2C9-01845125088A}"/>
              </a:ext>
            </a:extLst>
          </p:cNvPr>
          <p:cNvSpPr txBox="1"/>
          <p:nvPr/>
        </p:nvSpPr>
        <p:spPr>
          <a:xfrm flipV="1">
            <a:off x="6400497" y="6454787"/>
            <a:ext cx="96920" cy="96920"/>
          </a:xfrm>
          <a:prstGeom prst="ellipse">
            <a:avLst/>
          </a:prstGeom>
          <a:solidFill>
            <a:schemeClr val="accent1">
              <a:alpha val="71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a:extLst>
              <a:ext uri="{FF2B5EF4-FFF2-40B4-BE49-F238E27FC236}">
                <a16:creationId xmlns:a16="http://schemas.microsoft.com/office/drawing/2014/main" id="{BB937B10-92AD-BDAA-A115-D14080164154}"/>
              </a:ext>
            </a:extLst>
          </p:cNvPr>
          <p:cNvSpPr txBox="1"/>
          <p:nvPr/>
        </p:nvSpPr>
        <p:spPr>
          <a:xfrm flipV="1">
            <a:off x="6620412" y="6454787"/>
            <a:ext cx="96920" cy="96920"/>
          </a:xfrm>
          <a:prstGeom prst="ellipse">
            <a:avLst/>
          </a:prstGeom>
          <a:solidFill>
            <a:schemeClr val="accent1">
              <a:alpha val="52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a:extLst>
              <a:ext uri="{FF2B5EF4-FFF2-40B4-BE49-F238E27FC236}">
                <a16:creationId xmlns:a16="http://schemas.microsoft.com/office/drawing/2014/main" id="{776039A2-13EF-986B-06D9-8C7D9F646FE8}"/>
              </a:ext>
            </a:extLst>
          </p:cNvPr>
          <p:cNvSpPr txBox="1"/>
          <p:nvPr/>
        </p:nvSpPr>
        <p:spPr>
          <a:xfrm flipV="1">
            <a:off x="6840328" y="6454787"/>
            <a:ext cx="96920" cy="96920"/>
          </a:xfrm>
          <a:prstGeom prst="ellipse">
            <a:avLst/>
          </a:prstGeom>
          <a:solidFill>
            <a:schemeClr val="accent1">
              <a:alpha val="30000"/>
            </a:schemeClr>
          </a:solidFill>
          <a:ln w="12700" cap="sq">
            <a:noFill/>
            <a:miter/>
          </a:ln>
        </p:spPr>
        <p:txBody>
          <a:bodyPr vert="horz" wrap="square" lIns="91440" tIns="45720" rIns="91440" bIns="45720" rtlCol="0" anchor="ctr"/>
          <a:lstStyle/>
          <a:p>
            <a:pPr algn="ctr"/>
            <a:endParaRPr kumimoji="1" lang="zh-CN" altLang="en-US"/>
          </a:p>
        </p:txBody>
      </p:sp>
      <p:sp>
        <p:nvSpPr>
          <p:cNvPr id="14" name="矩形 13">
            <a:extLst>
              <a:ext uri="{FF2B5EF4-FFF2-40B4-BE49-F238E27FC236}">
                <a16:creationId xmlns:a16="http://schemas.microsoft.com/office/drawing/2014/main" id="{5BDBCAD9-F7A6-5B1A-8DB9-D47A7DBDC1DA}"/>
              </a:ext>
            </a:extLst>
          </p:cNvPr>
          <p:cNvSpPr/>
          <p:nvPr/>
        </p:nvSpPr>
        <p:spPr>
          <a:xfrm>
            <a:off x="838200" y="1347337"/>
            <a:ext cx="5015542" cy="1546335"/>
          </a:xfrm>
          <a:prstGeom prst="rect">
            <a:avLst/>
          </a:prstGeom>
          <a:solidFill>
            <a:schemeClr val="accent5">
              <a:lumMod val="60000"/>
              <a:lumOff val="40000"/>
            </a:schemeClr>
          </a:solidFill>
          <a:ln w="12700">
            <a:solidFill>
              <a:schemeClr val="accent5">
                <a:lumMod val="60000"/>
                <a:lumOff val="40000"/>
              </a:schemeClr>
            </a:solidFill>
            <a:prstDash val="solid"/>
            <a:miter lim="800000"/>
          </a:ln>
        </p:spPr>
        <p:txBody>
          <a:bodyPr anchor="ctr"/>
          <a:lstStyle/>
          <a:p>
            <a:pPr algn="ctr"/>
            <a:endParaRPr sz="2400" b="1" dirty="0"/>
          </a:p>
          <a:p>
            <a:pPr algn="ctr"/>
            <a:r>
              <a:rPr sz="2400" b="1" dirty="0">
                <a:latin typeface="SimHei" panose="02010609060101010101" pitchFamily="49" charset="-122"/>
                <a:ea typeface="SimHei" panose="02010609060101010101" pitchFamily="49" charset="-122"/>
              </a:rPr>
              <a:t>1.开源作为一种软件类型</a:t>
            </a:r>
            <a:endParaRPr dirty="0">
              <a:latin typeface="SimHei" panose="02010609060101010101" pitchFamily="49" charset="-122"/>
              <a:ea typeface="SimHei" panose="02010609060101010101" pitchFamily="49" charset="-122"/>
            </a:endParaRPr>
          </a:p>
          <a:p>
            <a:pPr algn="ctr"/>
            <a:endParaRPr sz="1800" b="1" dirty="0"/>
          </a:p>
          <a:p>
            <a:pPr algn="ctr"/>
            <a:r>
              <a:rPr sz="1800" b="0" dirty="0">
                <a:latin typeface="SimSun" panose="02010600030101010101" pitchFamily="2" charset="-122"/>
                <a:ea typeface="SimSun" panose="02010600030101010101" pitchFamily="2" charset="-122"/>
              </a:rPr>
              <a:t>满足开源促进协会（OSI）10条定义的软件叫做开源软件</a:t>
            </a:r>
            <a:endParaRPr dirty="0">
              <a:latin typeface="SimSun" panose="02010600030101010101" pitchFamily="2" charset="-122"/>
              <a:ea typeface="SimSun" panose="02010600030101010101" pitchFamily="2" charset="-122"/>
            </a:endParaRPr>
          </a:p>
          <a:p>
            <a:pPr algn="ctr"/>
            <a:endParaRPr dirty="0"/>
          </a:p>
        </p:txBody>
      </p:sp>
      <p:sp>
        <p:nvSpPr>
          <p:cNvPr id="15" name="矩形 14">
            <a:extLst>
              <a:ext uri="{FF2B5EF4-FFF2-40B4-BE49-F238E27FC236}">
                <a16:creationId xmlns:a16="http://schemas.microsoft.com/office/drawing/2014/main" id="{0FC15BFF-0526-2957-9A8E-262E5969B40C}"/>
              </a:ext>
            </a:extLst>
          </p:cNvPr>
          <p:cNvSpPr/>
          <p:nvPr/>
        </p:nvSpPr>
        <p:spPr>
          <a:xfrm>
            <a:off x="838200" y="3043564"/>
            <a:ext cx="10515600" cy="1395580"/>
          </a:xfrm>
          <a:prstGeom prst="rect">
            <a:avLst/>
          </a:prstGeom>
          <a:solidFill>
            <a:schemeClr val="accent5">
              <a:lumMod val="60000"/>
              <a:lumOff val="40000"/>
            </a:schemeClr>
          </a:solidFill>
          <a:ln w="12700">
            <a:solidFill>
              <a:srgbClr val="5C5C5C">
                <a:alpha val="100000"/>
              </a:srgbClr>
            </a:solidFill>
            <a:prstDash val="solid"/>
            <a:miter lim="800000"/>
          </a:ln>
        </p:spPr>
        <p:txBody>
          <a:bodyPr anchor="ctr"/>
          <a:lstStyle/>
          <a:p>
            <a:pPr algn="ctr"/>
            <a:r>
              <a:rPr lang="en-US" altLang="zh-CN" sz="2400" b="1" dirty="0">
                <a:latin typeface="SimHei" panose="02010609060101010101" pitchFamily="49" charset="-122"/>
                <a:ea typeface="SimHei" panose="02010609060101010101" pitchFamily="49" charset="-122"/>
              </a:rPr>
              <a:t>3</a:t>
            </a:r>
            <a:r>
              <a:rPr sz="2400" b="1" dirty="0">
                <a:latin typeface="SimHei" panose="02010609060101010101" pitchFamily="49" charset="-122"/>
                <a:ea typeface="SimHei" panose="02010609060101010101" pitchFamily="49" charset="-122"/>
              </a:rPr>
              <a:t>.开源作为一种</a:t>
            </a:r>
            <a:r>
              <a:rPr lang="zh-CN" altLang="en-US" sz="2400" b="1" dirty="0">
                <a:latin typeface="SimHei" panose="02010609060101010101" pitchFamily="49" charset="-122"/>
                <a:ea typeface="SimHei" panose="02010609060101010101" pitchFamily="49" charset="-122"/>
              </a:rPr>
              <a:t>开放</a:t>
            </a:r>
            <a:r>
              <a:rPr sz="2400" b="1" dirty="0" err="1">
                <a:latin typeface="SimHei" panose="02010609060101010101" pitchFamily="49" charset="-122"/>
                <a:ea typeface="SimHei" panose="02010609060101010101" pitchFamily="49" charset="-122"/>
              </a:rPr>
              <a:t>协作和创新模式</a:t>
            </a:r>
            <a:endParaRPr b="1" dirty="0">
              <a:latin typeface="SimHei" panose="02010609060101010101" pitchFamily="49" charset="-122"/>
              <a:ea typeface="SimHei" panose="02010609060101010101" pitchFamily="49" charset="-122"/>
            </a:endParaRPr>
          </a:p>
          <a:p>
            <a:pPr algn="ctr"/>
            <a:endParaRPr dirty="0"/>
          </a:p>
          <a:p>
            <a:pPr algn="ctr"/>
            <a:r>
              <a:rPr sz="1800" dirty="0" err="1">
                <a:latin typeface="SimSun" panose="02010600030101010101" pitchFamily="2" charset="-122"/>
                <a:ea typeface="SimSun" panose="02010600030101010101" pitchFamily="2" charset="-122"/>
              </a:rPr>
              <a:t>采用一种集市型社区驱动的开放协作模式，最早由《大教堂和集市》提出，特色是</a:t>
            </a:r>
            <a:r>
              <a:rPr lang="zh-CN" altLang="en-US" sz="1800" dirty="0">
                <a:latin typeface="SimSun" panose="02010600030101010101" pitchFamily="2" charset="-122"/>
                <a:ea typeface="SimSun" panose="02010600030101010101" pitchFamily="2" charset="-122"/>
              </a:rPr>
              <a:t>“</a:t>
            </a:r>
            <a:r>
              <a:rPr sz="1800" dirty="0" err="1">
                <a:latin typeface="SimSun" panose="02010600030101010101" pitchFamily="2" charset="-122"/>
                <a:ea typeface="SimSun" panose="02010600030101010101" pitchFamily="2" charset="-122"/>
              </a:rPr>
              <a:t>汇众智、聚众力</a:t>
            </a:r>
            <a:r>
              <a:rPr lang="zh-CN" altLang="en-US" sz="1800" dirty="0">
                <a:latin typeface="SimSun" panose="02010600030101010101" pitchFamily="2" charset="-122"/>
                <a:ea typeface="SimSun" panose="02010600030101010101" pitchFamily="2" charset="-122"/>
              </a:rPr>
              <a:t>”</a:t>
            </a:r>
            <a:endParaRPr dirty="0">
              <a:latin typeface="SimSun" panose="02010600030101010101" pitchFamily="2" charset="-122"/>
              <a:ea typeface="SimSun" panose="02010600030101010101" pitchFamily="2" charset="-122"/>
            </a:endParaRPr>
          </a:p>
        </p:txBody>
      </p:sp>
      <p:sp>
        <p:nvSpPr>
          <p:cNvPr id="3" name="矩形 2">
            <a:extLst>
              <a:ext uri="{FF2B5EF4-FFF2-40B4-BE49-F238E27FC236}">
                <a16:creationId xmlns:a16="http://schemas.microsoft.com/office/drawing/2014/main" id="{2F6AB222-A8A3-F3C9-4EF0-AF883FCFB7AC}"/>
              </a:ext>
            </a:extLst>
          </p:cNvPr>
          <p:cNvSpPr/>
          <p:nvPr/>
        </p:nvSpPr>
        <p:spPr>
          <a:xfrm>
            <a:off x="6338258" y="1347337"/>
            <a:ext cx="5015542" cy="1546335"/>
          </a:xfrm>
          <a:prstGeom prst="rect">
            <a:avLst/>
          </a:prstGeom>
          <a:solidFill>
            <a:schemeClr val="accent5">
              <a:lumMod val="60000"/>
              <a:lumOff val="40000"/>
            </a:schemeClr>
          </a:solidFill>
          <a:ln w="12700">
            <a:solidFill>
              <a:schemeClr val="accent5">
                <a:lumMod val="60000"/>
                <a:lumOff val="40000"/>
              </a:schemeClr>
            </a:solidFill>
            <a:prstDash val="solid"/>
            <a:miter lim="800000"/>
          </a:ln>
        </p:spPr>
        <p:txBody>
          <a:bodyPr anchor="ctr"/>
          <a:lstStyle/>
          <a:p>
            <a:pPr algn="ctr"/>
            <a:endParaRPr sz="2400" b="1" dirty="0"/>
          </a:p>
          <a:p>
            <a:pPr algn="ctr"/>
            <a:r>
              <a:rPr lang="en-US" altLang="zh-CN" sz="2400" b="1" dirty="0">
                <a:latin typeface="SimHei" panose="02010609060101010101" pitchFamily="49" charset="-122"/>
                <a:ea typeface="SimHei" panose="02010609060101010101" pitchFamily="49" charset="-122"/>
              </a:rPr>
              <a:t>2</a:t>
            </a:r>
            <a:r>
              <a:rPr sz="2400" b="1" dirty="0">
                <a:latin typeface="SimHei" panose="02010609060101010101" pitchFamily="49" charset="-122"/>
                <a:ea typeface="SimHei" panose="02010609060101010101" pitchFamily="49" charset="-122"/>
              </a:rPr>
              <a:t>.开源作为一种软件</a:t>
            </a:r>
            <a:r>
              <a:rPr lang="zh-CN" altLang="en-US" sz="2400" b="1" dirty="0">
                <a:latin typeface="SimHei" panose="02010609060101010101" pitchFamily="49" charset="-122"/>
                <a:ea typeface="SimHei" panose="02010609060101010101" pitchFamily="49" charset="-122"/>
              </a:rPr>
              <a:t>开发方式</a:t>
            </a:r>
            <a:endParaRPr sz="2400" b="1" dirty="0">
              <a:latin typeface="SimHei" panose="02010609060101010101" pitchFamily="49" charset="-122"/>
              <a:ea typeface="SimHei" panose="02010609060101010101" pitchFamily="49" charset="-122"/>
            </a:endParaRPr>
          </a:p>
          <a:p>
            <a:pPr algn="ctr"/>
            <a:endParaRPr sz="1800" b="1" dirty="0"/>
          </a:p>
          <a:p>
            <a:pPr algn="ctr"/>
            <a:r>
              <a:rPr lang="zh-CN" altLang="en-US" dirty="0">
                <a:latin typeface="SimSun" panose="02010600030101010101" pitchFamily="2" charset="-122"/>
                <a:ea typeface="SimSun" panose="02010600030101010101" pitchFamily="2" charset="-122"/>
              </a:rPr>
              <a:t>通过公开源代码，让全球的开发者和用户都可以访问、审查、改进代码并提交贡献</a:t>
            </a:r>
            <a:r>
              <a:rPr lang="zh-CN" altLang="en-US" dirty="0">
                <a:solidFill>
                  <a:srgbClr val="0E0E0E"/>
                </a:solidFill>
                <a:effectLst/>
                <a:latin typeface="SimSun" panose="02010600030101010101" pitchFamily="2" charset="-122"/>
                <a:ea typeface="SimSun" panose="02010600030101010101" pitchFamily="2" charset="-122"/>
              </a:rPr>
              <a:t>。</a:t>
            </a:r>
          </a:p>
          <a:p>
            <a:pPr algn="ctr"/>
            <a:endParaRPr dirty="0"/>
          </a:p>
        </p:txBody>
      </p:sp>
    </p:spTree>
    <p:extLst>
      <p:ext uri="{BB962C8B-B14F-4D97-AF65-F5344CB8AC3E}">
        <p14:creationId xmlns:p14="http://schemas.microsoft.com/office/powerpoint/2010/main" val="141670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9F984-5C4A-9F10-419A-BF9C7EB8C31B}"/>
              </a:ext>
            </a:extLst>
          </p:cNvPr>
          <p:cNvSpPr>
            <a:spLocks noGrp="1"/>
          </p:cNvSpPr>
          <p:nvPr>
            <p:ph type="title"/>
          </p:nvPr>
        </p:nvSpPr>
        <p:spPr/>
        <p:txBody>
          <a:bodyPr/>
          <a:lstStyle/>
          <a:p>
            <a:r>
              <a:rPr kumimoji="1" lang="zh-CN" altLang="en-US" dirty="0"/>
              <a:t>开源发展史</a:t>
            </a:r>
          </a:p>
        </p:txBody>
      </p:sp>
      <p:sp>
        <p:nvSpPr>
          <p:cNvPr id="3" name="内容占位符 2">
            <a:extLst>
              <a:ext uri="{FF2B5EF4-FFF2-40B4-BE49-F238E27FC236}">
                <a16:creationId xmlns:a16="http://schemas.microsoft.com/office/drawing/2014/main" id="{3F80ED3B-B4C6-1268-D2A8-02C9CC754040}"/>
              </a:ext>
            </a:extLst>
          </p:cNvPr>
          <p:cNvSpPr>
            <a:spLocks noGrp="1"/>
          </p:cNvSpPr>
          <p:nvPr>
            <p:ph idx="1"/>
          </p:nvPr>
        </p:nvSpPr>
        <p:spPr>
          <a:xfrm>
            <a:off x="838200" y="5360275"/>
            <a:ext cx="10514965" cy="874789"/>
          </a:xfrm>
        </p:spPr>
        <p:txBody>
          <a:bodyPr/>
          <a:lstStyle/>
          <a:p>
            <a:r>
              <a:rPr lang="zh-CN" altLang="en-US" dirty="0"/>
              <a:t>自由软件时期 </a:t>
            </a:r>
            <a:r>
              <a:rPr lang="en-US" altLang="zh-CN" dirty="0"/>
              <a:t>-&gt;</a:t>
            </a:r>
            <a:r>
              <a:rPr lang="zh-CN" altLang="en-US" dirty="0"/>
              <a:t> 开源定义期（</a:t>
            </a:r>
            <a:r>
              <a:rPr lang="en-US" altLang="zh-CN" sz="2800" dirty="0"/>
              <a:t>OSI</a:t>
            </a:r>
            <a:r>
              <a:rPr lang="zh-CN" altLang="en-US" sz="2800" dirty="0"/>
              <a:t>定义开源；</a:t>
            </a:r>
            <a:r>
              <a:rPr lang="en-US" altLang="zh-CN" sz="2800" dirty="0"/>
              <a:t>Linux</a:t>
            </a:r>
            <a:r>
              <a:rPr lang="zh-CN" altLang="en-US" sz="2800" dirty="0"/>
              <a:t>诞生；红帽商业模式</a:t>
            </a:r>
            <a:r>
              <a:rPr lang="zh-CN" altLang="en-US" dirty="0"/>
              <a:t>）</a:t>
            </a:r>
            <a:r>
              <a:rPr lang="en-US" altLang="zh-CN" dirty="0"/>
              <a:t>-&gt;</a:t>
            </a:r>
            <a:r>
              <a:rPr lang="zh-CN" altLang="en-US" dirty="0"/>
              <a:t> 模式成熟期 </a:t>
            </a:r>
            <a:r>
              <a:rPr lang="en-US" altLang="zh-CN" dirty="0"/>
              <a:t>-&gt;</a:t>
            </a:r>
            <a:r>
              <a:rPr lang="zh-CN" altLang="en-US" dirty="0"/>
              <a:t> 模式升级期（</a:t>
            </a:r>
            <a:r>
              <a:rPr lang="zh-CN" altLang="en-US" sz="2800" dirty="0"/>
              <a:t>云订阅、大模型</a:t>
            </a:r>
            <a:r>
              <a:rPr lang="zh-CN" altLang="en-US" dirty="0"/>
              <a:t>）</a:t>
            </a:r>
            <a:endParaRPr lang="en-US" altLang="zh-CN" dirty="0"/>
          </a:p>
        </p:txBody>
      </p:sp>
      <p:sp>
        <p:nvSpPr>
          <p:cNvPr id="4" name="灯片编号占位符 3">
            <a:extLst>
              <a:ext uri="{FF2B5EF4-FFF2-40B4-BE49-F238E27FC236}">
                <a16:creationId xmlns:a16="http://schemas.microsoft.com/office/drawing/2014/main" id="{27385212-1BCC-77BC-B7B2-37AE7009B816}"/>
              </a:ext>
            </a:extLst>
          </p:cNvPr>
          <p:cNvSpPr>
            <a:spLocks noGrp="1"/>
          </p:cNvSpPr>
          <p:nvPr>
            <p:ph type="sldNum" sz="quarter" idx="12"/>
          </p:nvPr>
        </p:nvSpPr>
        <p:spPr/>
        <p:txBody>
          <a:bodyPr/>
          <a:lstStyle/>
          <a:p>
            <a:fld id="{7D9BB5D0-35E4-459D-AEF3-FE4D7C45CC19}" type="slidenum">
              <a:rPr lang="zh-CN" altLang="en-US" smtClean="0"/>
              <a:t>3</a:t>
            </a:fld>
            <a:endParaRPr lang="zh-CN" altLang="en-US"/>
          </a:p>
        </p:txBody>
      </p:sp>
      <p:pic>
        <p:nvPicPr>
          <p:cNvPr id="5" name="图片 4">
            <a:extLst>
              <a:ext uri="{FF2B5EF4-FFF2-40B4-BE49-F238E27FC236}">
                <a16:creationId xmlns:a16="http://schemas.microsoft.com/office/drawing/2014/main" id="{D73E0B49-132D-282E-4138-27B7FA8A3834}"/>
              </a:ext>
            </a:extLst>
          </p:cNvPr>
          <p:cNvPicPr>
            <a:picLocks noChangeAspect="1"/>
          </p:cNvPicPr>
          <p:nvPr/>
        </p:nvPicPr>
        <p:blipFill>
          <a:blip r:embed="rId2"/>
          <a:stretch>
            <a:fillRect/>
          </a:stretch>
        </p:blipFill>
        <p:spPr>
          <a:xfrm>
            <a:off x="8121" y="1446672"/>
            <a:ext cx="12183879" cy="3503699"/>
          </a:xfrm>
          <a:prstGeom prst="rect">
            <a:avLst/>
          </a:prstGeom>
        </p:spPr>
      </p:pic>
    </p:spTree>
    <p:extLst>
      <p:ext uri="{BB962C8B-B14F-4D97-AF65-F5344CB8AC3E}">
        <p14:creationId xmlns:p14="http://schemas.microsoft.com/office/powerpoint/2010/main" val="275612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5CDD1-A48C-ACB1-238A-A2730D8AF0FF}"/>
              </a:ext>
            </a:extLst>
          </p:cNvPr>
          <p:cNvSpPr>
            <a:spLocks noGrp="1"/>
          </p:cNvSpPr>
          <p:nvPr>
            <p:ph type="title"/>
          </p:nvPr>
        </p:nvSpPr>
        <p:spPr/>
        <p:txBody>
          <a:bodyPr>
            <a:normAutofit/>
          </a:bodyPr>
          <a:lstStyle/>
          <a:p>
            <a:pPr algn="l"/>
            <a:r>
              <a:rPr lang="zh-CN" altLang="en-US" sz="4400" dirty="0">
                <a:ln w="12700">
                  <a:noFill/>
                </a:ln>
                <a:solidFill>
                  <a:srgbClr val="262626">
                    <a:alpha val="100000"/>
                  </a:srgbClr>
                </a:solidFill>
                <a:latin typeface="+mj-ea"/>
                <a:cs typeface="Source Han Sans CN Bold"/>
              </a:rPr>
              <a:t>开源作为一种软件类型</a:t>
            </a:r>
            <a:endParaRPr lang="zh-CN" altLang="en-US" dirty="0">
              <a:latin typeface="+mj-ea"/>
            </a:endParaRPr>
          </a:p>
        </p:txBody>
      </p:sp>
      <p:sp>
        <p:nvSpPr>
          <p:cNvPr id="3" name="内容占位符 2">
            <a:extLst>
              <a:ext uri="{FF2B5EF4-FFF2-40B4-BE49-F238E27FC236}">
                <a16:creationId xmlns:a16="http://schemas.microsoft.com/office/drawing/2014/main" id="{7E2232D0-0BEB-6F20-1EC1-1CF927CFE619}"/>
              </a:ext>
            </a:extLst>
          </p:cNvPr>
          <p:cNvSpPr>
            <a:spLocks noGrp="1"/>
          </p:cNvSpPr>
          <p:nvPr>
            <p:ph idx="1"/>
          </p:nvPr>
        </p:nvSpPr>
        <p:spPr>
          <a:xfrm>
            <a:off x="838200" y="1219202"/>
            <a:ext cx="10514965" cy="1330230"/>
          </a:xfrm>
        </p:spPr>
        <p:txBody>
          <a:bodyPr>
            <a:normAutofit/>
          </a:bodyPr>
          <a:lstStyle/>
          <a:p>
            <a:pPr marL="0" indent="0">
              <a:buNone/>
            </a:pPr>
            <a:r>
              <a:rPr kumimoji="1" lang="zh-CN" altLang="en-US" dirty="0"/>
              <a:t>开源软件是指源代码对公众开放的软件，允许任何人查看、使用、修改和分发该软件。开源软件的核心特征是开放性和透明度，这使得开源软件具有高度的灵活性和可定制性。</a:t>
            </a:r>
          </a:p>
        </p:txBody>
      </p:sp>
      <p:sp>
        <p:nvSpPr>
          <p:cNvPr id="4" name="灯片编号占位符 3">
            <a:extLst>
              <a:ext uri="{FF2B5EF4-FFF2-40B4-BE49-F238E27FC236}">
                <a16:creationId xmlns:a16="http://schemas.microsoft.com/office/drawing/2014/main" id="{60BDCE71-F84A-A02C-9D2D-B2AA298146EB}"/>
              </a:ext>
            </a:extLst>
          </p:cNvPr>
          <p:cNvSpPr>
            <a:spLocks noGrp="1"/>
          </p:cNvSpPr>
          <p:nvPr>
            <p:ph type="sldNum" sz="quarter" idx="12"/>
          </p:nvPr>
        </p:nvSpPr>
        <p:spPr/>
        <p:txBody>
          <a:bodyPr/>
          <a:lstStyle/>
          <a:p>
            <a:fld id="{7D9BB5D0-35E4-459D-AEF3-FE4D7C45CC19}" type="slidenum">
              <a:rPr lang="zh-CN" altLang="en-US" smtClean="0"/>
              <a:t>4</a:t>
            </a:fld>
            <a:endParaRPr lang="zh-CN" altLang="en-US"/>
          </a:p>
        </p:txBody>
      </p:sp>
      <p:pic>
        <p:nvPicPr>
          <p:cNvPr id="5" name="图片 4">
            <a:extLst>
              <a:ext uri="{FF2B5EF4-FFF2-40B4-BE49-F238E27FC236}">
                <a16:creationId xmlns:a16="http://schemas.microsoft.com/office/drawing/2014/main" id="{A5297106-FA99-F44D-BACF-EC191F8CBAD4}"/>
              </a:ext>
            </a:extLst>
          </p:cNvPr>
          <p:cNvPicPr/>
          <p:nvPr/>
        </p:nvPicPr>
        <p:blipFill>
          <a:blip r:embed="rId2"/>
          <a:stretch>
            <a:fillRect/>
          </a:stretch>
        </p:blipFill>
        <p:spPr>
          <a:xfrm>
            <a:off x="1079938" y="2975277"/>
            <a:ext cx="4794702" cy="1764413"/>
          </a:xfrm>
          <a:prstGeom prst="rect">
            <a:avLst/>
          </a:prstGeom>
        </p:spPr>
      </p:pic>
      <p:sp>
        <p:nvSpPr>
          <p:cNvPr id="6" name="文本框 5">
            <a:extLst>
              <a:ext uri="{FF2B5EF4-FFF2-40B4-BE49-F238E27FC236}">
                <a16:creationId xmlns:a16="http://schemas.microsoft.com/office/drawing/2014/main" id="{E3B54D2B-C9BD-3BC1-777B-7DBE578106BE}"/>
              </a:ext>
            </a:extLst>
          </p:cNvPr>
          <p:cNvSpPr txBox="1"/>
          <p:nvPr/>
        </p:nvSpPr>
        <p:spPr>
          <a:xfrm>
            <a:off x="1079938" y="5334437"/>
            <a:ext cx="4959350" cy="830997"/>
          </a:xfrm>
          <a:prstGeom prst="rect">
            <a:avLst/>
          </a:prstGeom>
        </p:spPr>
        <p:txBody>
          <a:bodyPr>
            <a:spAutoFit/>
          </a:bodyPr>
          <a:lstStyle/>
          <a:p>
            <a:r>
              <a:rPr sz="1600" dirty="0" err="1">
                <a:solidFill>
                  <a:srgbClr val="000000">
                    <a:alpha val="100000"/>
                  </a:srgbClr>
                </a:solidFill>
                <a:highlight>
                  <a:srgbClr val="FFFFFF">
                    <a:alpha val="100000"/>
                  </a:srgbClr>
                </a:highlight>
                <a:latin typeface="+mn-ea"/>
                <a:cs typeface="Arial" panose="020B0604020202020204" pitchFamily="34" charset="0"/>
              </a:rPr>
              <a:t>开源促进协会（OSI）是一个全球性的非营利性组织，其成立的目的是宣传和倡导开源的好处并在开源社区的不同支持者之间建立桥梁</a:t>
            </a:r>
            <a:r>
              <a:rPr sz="1600" dirty="0">
                <a:solidFill>
                  <a:srgbClr val="000000">
                    <a:alpha val="100000"/>
                  </a:srgbClr>
                </a:solidFill>
                <a:highlight>
                  <a:srgbClr val="FFFFFF">
                    <a:alpha val="100000"/>
                  </a:srgbClr>
                </a:highlight>
                <a:latin typeface="+mn-ea"/>
                <a:cs typeface="Arial" panose="020B0604020202020204" pitchFamily="34" charset="0"/>
              </a:rPr>
              <a:t>。</a:t>
            </a:r>
            <a:endParaRPr sz="2000" dirty="0">
              <a:latin typeface="+mn-ea"/>
              <a:cs typeface="Arial" panose="020B0604020202020204" pitchFamily="34" charset="0"/>
            </a:endParaRPr>
          </a:p>
        </p:txBody>
      </p:sp>
      <p:pic>
        <p:nvPicPr>
          <p:cNvPr id="9" name="图片 8">
            <a:extLst>
              <a:ext uri="{FF2B5EF4-FFF2-40B4-BE49-F238E27FC236}">
                <a16:creationId xmlns:a16="http://schemas.microsoft.com/office/drawing/2014/main" id="{DF606E07-DE97-E607-41DE-5D08C2591C3A}"/>
              </a:ext>
            </a:extLst>
          </p:cNvPr>
          <p:cNvPicPr>
            <a:picLocks noChangeAspect="1"/>
          </p:cNvPicPr>
          <p:nvPr/>
        </p:nvPicPr>
        <p:blipFill>
          <a:blip r:embed="rId3"/>
          <a:stretch>
            <a:fillRect/>
          </a:stretch>
        </p:blipFill>
        <p:spPr>
          <a:xfrm>
            <a:off x="7551191" y="2611622"/>
            <a:ext cx="3227062" cy="4257640"/>
          </a:xfrm>
          <a:prstGeom prst="rect">
            <a:avLst/>
          </a:prstGeom>
        </p:spPr>
      </p:pic>
      <p:sp>
        <p:nvSpPr>
          <p:cNvPr id="10" name="文本框 9">
            <a:extLst>
              <a:ext uri="{FF2B5EF4-FFF2-40B4-BE49-F238E27FC236}">
                <a16:creationId xmlns:a16="http://schemas.microsoft.com/office/drawing/2014/main" id="{B0066D42-B1C0-83D9-C39C-9C40F102013C}"/>
              </a:ext>
            </a:extLst>
          </p:cNvPr>
          <p:cNvSpPr txBox="1"/>
          <p:nvPr/>
        </p:nvSpPr>
        <p:spPr>
          <a:xfrm>
            <a:off x="0" y="6530708"/>
            <a:ext cx="5797550" cy="338554"/>
          </a:xfrm>
          <a:prstGeom prst="rect">
            <a:avLst/>
          </a:prstGeom>
          <a:noFill/>
        </p:spPr>
        <p:txBody>
          <a:bodyPr wrap="square" rtlCol="0">
            <a:spAutoFit/>
          </a:bodyPr>
          <a:lstStyle/>
          <a:p>
            <a:r>
              <a:rPr kumimoji="1" lang="en-US" altLang="zh-CN" sz="1600" dirty="0"/>
              <a:t>[1]</a:t>
            </a:r>
            <a:r>
              <a:rPr lang="zh-CN" altLang="en-US" sz="1600" dirty="0"/>
              <a:t>开源软件定义来源：</a:t>
            </a:r>
            <a:r>
              <a:rPr lang="en-US" altLang="zh-CN" sz="1600" dirty="0"/>
              <a:t>https://</a:t>
            </a:r>
            <a:r>
              <a:rPr lang="en-US" altLang="zh-CN" sz="1600" dirty="0" err="1"/>
              <a:t>opensource.org</a:t>
            </a:r>
            <a:r>
              <a:rPr lang="en-US" altLang="zh-CN" sz="1600" dirty="0"/>
              <a:t>/</a:t>
            </a:r>
            <a:r>
              <a:rPr lang="en-US" altLang="zh-CN" sz="1600" dirty="0" err="1"/>
              <a:t>osd</a:t>
            </a:r>
            <a:endParaRPr lang="en-US" altLang="zh-CN" sz="1600" dirty="0"/>
          </a:p>
        </p:txBody>
      </p:sp>
    </p:spTree>
    <p:extLst>
      <p:ext uri="{BB962C8B-B14F-4D97-AF65-F5344CB8AC3E}">
        <p14:creationId xmlns:p14="http://schemas.microsoft.com/office/powerpoint/2010/main" val="241968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8C3A4-2B28-E535-1DCC-BB72805B86F2}"/>
              </a:ext>
            </a:extLst>
          </p:cNvPr>
          <p:cNvSpPr>
            <a:spLocks noGrp="1"/>
          </p:cNvSpPr>
          <p:nvPr>
            <p:ph type="title"/>
          </p:nvPr>
        </p:nvSpPr>
        <p:spPr/>
        <p:txBody>
          <a:bodyPr/>
          <a:lstStyle/>
          <a:p>
            <a:r>
              <a:rPr kumimoji="1" lang="zh-CN" altLang="en-US" dirty="0"/>
              <a:t>开源软件赋能千行百业</a:t>
            </a:r>
          </a:p>
        </p:txBody>
      </p:sp>
      <p:sp>
        <p:nvSpPr>
          <p:cNvPr id="4" name="灯片编号占位符 3">
            <a:extLst>
              <a:ext uri="{FF2B5EF4-FFF2-40B4-BE49-F238E27FC236}">
                <a16:creationId xmlns:a16="http://schemas.microsoft.com/office/drawing/2014/main" id="{999C0618-5487-A97F-478F-C7086D01851B}"/>
              </a:ext>
            </a:extLst>
          </p:cNvPr>
          <p:cNvSpPr>
            <a:spLocks noGrp="1"/>
          </p:cNvSpPr>
          <p:nvPr>
            <p:ph type="sldNum" sz="quarter" idx="12"/>
          </p:nvPr>
        </p:nvSpPr>
        <p:spPr/>
        <p:txBody>
          <a:bodyPr/>
          <a:lstStyle/>
          <a:p>
            <a:fld id="{7D9BB5D0-35E4-459D-AEF3-FE4D7C45CC19}" type="slidenum">
              <a:rPr lang="zh-CN" altLang="en-US" smtClean="0"/>
              <a:t>5</a:t>
            </a:fld>
            <a:endParaRPr lang="zh-CN" altLang="en-US"/>
          </a:p>
        </p:txBody>
      </p:sp>
      <p:sp>
        <p:nvSpPr>
          <p:cNvPr id="5" name="文本框 4">
            <a:extLst>
              <a:ext uri="{FF2B5EF4-FFF2-40B4-BE49-F238E27FC236}">
                <a16:creationId xmlns:a16="http://schemas.microsoft.com/office/drawing/2014/main" id="{90E77832-C1C4-7FAB-4BBE-7D654B2CF50E}"/>
              </a:ext>
            </a:extLst>
          </p:cNvPr>
          <p:cNvSpPr txBox="1"/>
          <p:nvPr/>
        </p:nvSpPr>
        <p:spPr>
          <a:xfrm>
            <a:off x="245757" y="2776064"/>
            <a:ext cx="3024620" cy="3323987"/>
          </a:xfrm>
          <a:prstGeom prst="rect">
            <a:avLst/>
          </a:prstGeom>
          <a:ln w="12700">
            <a:prstDash val="solid"/>
            <a:miter lim="800000"/>
          </a:ln>
        </p:spPr>
        <p:txBody>
          <a:bodyPr wrap="square">
            <a:spAutoFit/>
          </a:bodyPr>
          <a:lstStyle/>
          <a:p>
            <a:r>
              <a:rPr dirty="0"/>
              <a:t>美国新思科技公司BlackDuke对17个行业1,000多个代码库进行了分析，发布了《2024年开源安全和风险分析》（OSSRA）</a:t>
            </a:r>
            <a:r>
              <a:rPr lang="zh-CN" altLang="en-US" dirty="0"/>
              <a:t>。</a:t>
            </a:r>
            <a:endParaRPr lang="en-US" dirty="0"/>
          </a:p>
          <a:p>
            <a:endParaRPr lang="en-US" sz="2400" b="1" dirty="0"/>
          </a:p>
          <a:p>
            <a:r>
              <a:rPr sz="2400" b="1" dirty="0"/>
              <a:t>96%的审计代码库包含开源软件，总审计代码库的77%代码源自开源软件。</a:t>
            </a:r>
            <a:endParaRPr dirty="0"/>
          </a:p>
        </p:txBody>
      </p:sp>
      <p:sp>
        <p:nvSpPr>
          <p:cNvPr id="6" name="文本框 5">
            <a:extLst>
              <a:ext uri="{FF2B5EF4-FFF2-40B4-BE49-F238E27FC236}">
                <a16:creationId xmlns:a16="http://schemas.microsoft.com/office/drawing/2014/main" id="{CFA21C17-B34B-F8D1-A88F-47803F0F2B3C}"/>
              </a:ext>
            </a:extLst>
          </p:cNvPr>
          <p:cNvSpPr txBox="1"/>
          <p:nvPr/>
        </p:nvSpPr>
        <p:spPr>
          <a:xfrm>
            <a:off x="3478925" y="6336383"/>
            <a:ext cx="7133977" cy="338554"/>
          </a:xfrm>
          <a:prstGeom prst="rect">
            <a:avLst/>
          </a:prstGeom>
        </p:spPr>
        <p:txBody>
          <a:bodyPr wrap="square">
            <a:spAutoFit/>
          </a:bodyPr>
          <a:lstStyle/>
          <a:p>
            <a:r>
              <a:rPr sz="1600" dirty="0" err="1"/>
              <a:t>新思科技Black</a:t>
            </a:r>
            <a:r>
              <a:rPr sz="1600" dirty="0"/>
              <a:t> Duke@审计服务团队《2024年开源安全和风险分析》（OSSRA）</a:t>
            </a:r>
            <a:endParaRPr sz="2400" dirty="0"/>
          </a:p>
        </p:txBody>
      </p:sp>
      <p:pic>
        <p:nvPicPr>
          <p:cNvPr id="7" name="图片 6">
            <a:extLst>
              <a:ext uri="{FF2B5EF4-FFF2-40B4-BE49-F238E27FC236}">
                <a16:creationId xmlns:a16="http://schemas.microsoft.com/office/drawing/2014/main" id="{BF31532E-DD66-7503-4CFB-3BCC87BB44EE}"/>
              </a:ext>
            </a:extLst>
          </p:cNvPr>
          <p:cNvPicPr>
            <a:picLocks noChangeAspect="1"/>
          </p:cNvPicPr>
          <p:nvPr/>
        </p:nvPicPr>
        <p:blipFill>
          <a:blip r:embed="rId2"/>
          <a:stretch>
            <a:fillRect/>
          </a:stretch>
        </p:blipFill>
        <p:spPr>
          <a:xfrm>
            <a:off x="3270377" y="1414861"/>
            <a:ext cx="8921624" cy="4681138"/>
          </a:xfrm>
          <a:prstGeom prst="rect">
            <a:avLst/>
          </a:prstGeom>
          <a:ln w="12700">
            <a:solidFill>
              <a:srgbClr val="5C5C5C">
                <a:alpha val="100000"/>
              </a:srgbClr>
            </a:solidFill>
            <a:prstDash val="solid"/>
          </a:ln>
        </p:spPr>
      </p:pic>
      <p:pic>
        <p:nvPicPr>
          <p:cNvPr id="10" name="图形 9">
            <a:extLst>
              <a:ext uri="{FF2B5EF4-FFF2-40B4-BE49-F238E27FC236}">
                <a16:creationId xmlns:a16="http://schemas.microsoft.com/office/drawing/2014/main" id="{E2CC6F7B-6FDF-28B1-0657-A6476E3D0E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44" y="1162614"/>
            <a:ext cx="5257800" cy="1435100"/>
          </a:xfrm>
          <a:prstGeom prst="rect">
            <a:avLst/>
          </a:prstGeom>
        </p:spPr>
      </p:pic>
    </p:spTree>
    <p:extLst>
      <p:ext uri="{BB962C8B-B14F-4D97-AF65-F5344CB8AC3E}">
        <p14:creationId xmlns:p14="http://schemas.microsoft.com/office/powerpoint/2010/main" val="2845484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59466-B1FF-3D91-5363-2037CA622B58}"/>
              </a:ext>
            </a:extLst>
          </p:cNvPr>
          <p:cNvSpPr>
            <a:spLocks noGrp="1"/>
          </p:cNvSpPr>
          <p:nvPr>
            <p:ph type="title"/>
          </p:nvPr>
        </p:nvSpPr>
        <p:spPr/>
        <p:txBody>
          <a:bodyPr/>
          <a:lstStyle/>
          <a:p>
            <a:r>
              <a:rPr kumimoji="1" lang="zh-CN" altLang="en-US" dirty="0"/>
              <a:t>小游戏：发现自己身边的开源软件</a:t>
            </a:r>
          </a:p>
        </p:txBody>
      </p:sp>
      <p:sp>
        <p:nvSpPr>
          <p:cNvPr id="4" name="灯片编号占位符 3">
            <a:extLst>
              <a:ext uri="{FF2B5EF4-FFF2-40B4-BE49-F238E27FC236}">
                <a16:creationId xmlns:a16="http://schemas.microsoft.com/office/drawing/2014/main" id="{D853D893-E626-6878-A119-B73317AE91EC}"/>
              </a:ext>
            </a:extLst>
          </p:cNvPr>
          <p:cNvSpPr>
            <a:spLocks noGrp="1"/>
          </p:cNvSpPr>
          <p:nvPr>
            <p:ph type="sldNum" sz="quarter" idx="12"/>
          </p:nvPr>
        </p:nvSpPr>
        <p:spPr/>
        <p:txBody>
          <a:bodyPr/>
          <a:lstStyle/>
          <a:p>
            <a:fld id="{7D9BB5D0-35E4-459D-AEF3-FE4D7C45CC19}" type="slidenum">
              <a:rPr lang="zh-CN" altLang="en-US" smtClean="0"/>
              <a:t>6</a:t>
            </a:fld>
            <a:endParaRPr lang="zh-CN" altLang="en-US"/>
          </a:p>
        </p:txBody>
      </p:sp>
      <p:sp>
        <p:nvSpPr>
          <p:cNvPr id="5" name="文本框 4">
            <a:extLst>
              <a:ext uri="{FF2B5EF4-FFF2-40B4-BE49-F238E27FC236}">
                <a16:creationId xmlns:a16="http://schemas.microsoft.com/office/drawing/2014/main" id="{E12D3946-A187-291E-BF46-04F5074A475F}"/>
              </a:ext>
            </a:extLst>
          </p:cNvPr>
          <p:cNvSpPr txBox="1"/>
          <p:nvPr/>
        </p:nvSpPr>
        <p:spPr>
          <a:xfrm>
            <a:off x="846424" y="4585559"/>
            <a:ext cx="3390900" cy="584775"/>
          </a:xfrm>
          <a:prstGeom prst="rect">
            <a:avLst/>
          </a:prstGeom>
          <a:ln w="12700">
            <a:prstDash val="solid"/>
            <a:miter lim="800000"/>
          </a:ln>
        </p:spPr>
        <p:txBody>
          <a:bodyPr>
            <a:spAutoFit/>
          </a:bodyPr>
          <a:lstStyle/>
          <a:p>
            <a:r>
              <a:rPr sz="1600" dirty="0" err="1"/>
              <a:t>苹果认为开源软件是其平台和开发工具的核心</a:t>
            </a:r>
            <a:endParaRPr dirty="0"/>
          </a:p>
        </p:txBody>
      </p:sp>
      <p:pic>
        <p:nvPicPr>
          <p:cNvPr id="6" name="图片 5">
            <a:extLst>
              <a:ext uri="{FF2B5EF4-FFF2-40B4-BE49-F238E27FC236}">
                <a16:creationId xmlns:a16="http://schemas.microsoft.com/office/drawing/2014/main" id="{684C8941-8F72-80B9-349F-86F38B3E2CFB}"/>
              </a:ext>
            </a:extLst>
          </p:cNvPr>
          <p:cNvPicPr>
            <a:picLocks noChangeAspect="1"/>
          </p:cNvPicPr>
          <p:nvPr/>
        </p:nvPicPr>
        <p:blipFill>
          <a:blip r:embed="rId2"/>
          <a:stretch>
            <a:fillRect/>
          </a:stretch>
        </p:blipFill>
        <p:spPr>
          <a:xfrm>
            <a:off x="838200" y="1506260"/>
            <a:ext cx="3399124" cy="2561924"/>
          </a:xfrm>
          <a:prstGeom prst="rect">
            <a:avLst/>
          </a:prstGeom>
        </p:spPr>
      </p:pic>
      <p:sp>
        <p:nvSpPr>
          <p:cNvPr id="7" name="文本框 6">
            <a:extLst>
              <a:ext uri="{FF2B5EF4-FFF2-40B4-BE49-F238E27FC236}">
                <a16:creationId xmlns:a16="http://schemas.microsoft.com/office/drawing/2014/main" id="{C5BA73DE-FF23-549A-6D3D-C1CB1A3C3151}"/>
              </a:ext>
            </a:extLst>
          </p:cNvPr>
          <p:cNvSpPr txBox="1"/>
          <p:nvPr/>
        </p:nvSpPr>
        <p:spPr>
          <a:xfrm>
            <a:off x="838200" y="5265684"/>
            <a:ext cx="3313386" cy="646331"/>
          </a:xfrm>
          <a:prstGeom prst="rect">
            <a:avLst/>
          </a:prstGeom>
          <a:noFill/>
        </p:spPr>
        <p:txBody>
          <a:bodyPr wrap="square" rtlCol="0">
            <a:spAutoFit/>
          </a:bodyPr>
          <a:lstStyle/>
          <a:p>
            <a:r>
              <a:rPr kumimoji="1" lang="en-US" altLang="zh-CN" dirty="0"/>
              <a:t>https://</a:t>
            </a:r>
            <a:r>
              <a:rPr kumimoji="1" lang="en-US" altLang="zh-CN" dirty="0" err="1"/>
              <a:t>github.com</a:t>
            </a:r>
            <a:r>
              <a:rPr kumimoji="1" lang="en-US" altLang="zh-CN" dirty="0"/>
              <a:t>/apple-</a:t>
            </a:r>
            <a:r>
              <a:rPr kumimoji="1" lang="en-US" altLang="zh-CN" dirty="0" err="1"/>
              <a:t>oss</a:t>
            </a:r>
            <a:r>
              <a:rPr kumimoji="1" lang="en-US" altLang="zh-CN" dirty="0"/>
              <a:t>-distributions/</a:t>
            </a:r>
            <a:r>
              <a:rPr kumimoji="1" lang="en-US" altLang="zh-CN" dirty="0" err="1"/>
              <a:t>xnu</a:t>
            </a:r>
            <a:endParaRPr kumimoji="1" lang="zh-CN" altLang="en-US" dirty="0"/>
          </a:p>
        </p:txBody>
      </p:sp>
      <p:sp>
        <p:nvSpPr>
          <p:cNvPr id="8" name="文本框 7">
            <a:extLst>
              <a:ext uri="{FF2B5EF4-FFF2-40B4-BE49-F238E27FC236}">
                <a16:creationId xmlns:a16="http://schemas.microsoft.com/office/drawing/2014/main" id="{2751521D-FF10-6037-EC7E-B82994B2DDDA}"/>
              </a:ext>
            </a:extLst>
          </p:cNvPr>
          <p:cNvSpPr txBox="1"/>
          <p:nvPr/>
        </p:nvSpPr>
        <p:spPr>
          <a:xfrm>
            <a:off x="8819750" y="5360276"/>
            <a:ext cx="3387970" cy="336550"/>
          </a:xfrm>
          <a:prstGeom prst="rect">
            <a:avLst/>
          </a:prstGeom>
          <a:ln w="12700">
            <a:prstDash val="solid"/>
            <a:miter lim="800000"/>
          </a:ln>
        </p:spPr>
        <p:txBody>
          <a:bodyPr>
            <a:spAutoFit/>
          </a:bodyPr>
          <a:lstStyle/>
          <a:p>
            <a:r>
              <a:rPr sz="1600" dirty="0" err="1"/>
              <a:t>微信Android端的开源软件声明页面</a:t>
            </a:r>
            <a:endParaRPr dirty="0"/>
          </a:p>
        </p:txBody>
      </p:sp>
      <p:pic>
        <p:nvPicPr>
          <p:cNvPr id="9" name="图片 8">
            <a:extLst>
              <a:ext uri="{FF2B5EF4-FFF2-40B4-BE49-F238E27FC236}">
                <a16:creationId xmlns:a16="http://schemas.microsoft.com/office/drawing/2014/main" id="{B3228140-950C-D048-870C-79241444FF2F}"/>
              </a:ext>
            </a:extLst>
          </p:cNvPr>
          <p:cNvPicPr>
            <a:picLocks noChangeAspect="1"/>
          </p:cNvPicPr>
          <p:nvPr/>
        </p:nvPicPr>
        <p:blipFill>
          <a:blip r:embed="rId3"/>
          <a:stretch>
            <a:fillRect/>
          </a:stretch>
        </p:blipFill>
        <p:spPr>
          <a:xfrm>
            <a:off x="8708422" y="1506260"/>
            <a:ext cx="1676780" cy="3635415"/>
          </a:xfrm>
          <a:prstGeom prst="rect">
            <a:avLst/>
          </a:prstGeom>
        </p:spPr>
      </p:pic>
      <p:pic>
        <p:nvPicPr>
          <p:cNvPr id="10" name="图片 9">
            <a:extLst>
              <a:ext uri="{FF2B5EF4-FFF2-40B4-BE49-F238E27FC236}">
                <a16:creationId xmlns:a16="http://schemas.microsoft.com/office/drawing/2014/main" id="{D900EB78-79B2-95EB-9497-F73639A09171}"/>
              </a:ext>
            </a:extLst>
          </p:cNvPr>
          <p:cNvPicPr>
            <a:picLocks noChangeAspect="1"/>
          </p:cNvPicPr>
          <p:nvPr/>
        </p:nvPicPr>
        <p:blipFill>
          <a:blip r:embed="rId4"/>
          <a:stretch>
            <a:fillRect/>
          </a:stretch>
        </p:blipFill>
        <p:spPr>
          <a:xfrm>
            <a:off x="10385202" y="1517449"/>
            <a:ext cx="1806798" cy="3635414"/>
          </a:xfrm>
          <a:prstGeom prst="rect">
            <a:avLst/>
          </a:prstGeom>
        </p:spPr>
      </p:pic>
      <p:pic>
        <p:nvPicPr>
          <p:cNvPr id="12" name="图片 11">
            <a:extLst>
              <a:ext uri="{FF2B5EF4-FFF2-40B4-BE49-F238E27FC236}">
                <a16:creationId xmlns:a16="http://schemas.microsoft.com/office/drawing/2014/main" id="{60B0C10D-BEEB-28E3-D24A-424294972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215" y="1517449"/>
            <a:ext cx="3980907" cy="1142347"/>
          </a:xfrm>
          <a:prstGeom prst="rect">
            <a:avLst/>
          </a:prstGeom>
        </p:spPr>
      </p:pic>
      <p:pic>
        <p:nvPicPr>
          <p:cNvPr id="14" name="图片 13">
            <a:extLst>
              <a:ext uri="{FF2B5EF4-FFF2-40B4-BE49-F238E27FC236}">
                <a16:creationId xmlns:a16="http://schemas.microsoft.com/office/drawing/2014/main" id="{E41FEA4B-2724-F06F-670E-D45E28F3EB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215" y="2675805"/>
            <a:ext cx="3980906" cy="3538583"/>
          </a:xfrm>
          <a:prstGeom prst="rect">
            <a:avLst/>
          </a:prstGeom>
        </p:spPr>
      </p:pic>
    </p:spTree>
    <p:extLst>
      <p:ext uri="{BB962C8B-B14F-4D97-AF65-F5344CB8AC3E}">
        <p14:creationId xmlns:p14="http://schemas.microsoft.com/office/powerpoint/2010/main" val="187186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TensorFlow - Wikipedia">
            <a:extLst>
              <a:ext uri="{FF2B5EF4-FFF2-40B4-BE49-F238E27FC236}">
                <a16:creationId xmlns:a16="http://schemas.microsoft.com/office/drawing/2014/main" id="{EB4019AA-3FEA-E378-725D-0B565A1E7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344" y="2925101"/>
            <a:ext cx="1804233" cy="114931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F9620A8-EC55-808B-4B50-048142A24005}"/>
              </a:ext>
            </a:extLst>
          </p:cNvPr>
          <p:cNvSpPr>
            <a:spLocks noGrp="1"/>
          </p:cNvSpPr>
          <p:nvPr>
            <p:ph type="title"/>
          </p:nvPr>
        </p:nvSpPr>
        <p:spPr/>
        <p:txBody>
          <a:bodyPr/>
          <a:lstStyle/>
          <a:p>
            <a:r>
              <a:rPr kumimoji="1" lang="zh-CN" altLang="en-US" dirty="0"/>
              <a:t>知名开源软件</a:t>
            </a:r>
          </a:p>
        </p:txBody>
      </p:sp>
      <p:sp>
        <p:nvSpPr>
          <p:cNvPr id="3" name="内容占位符 2">
            <a:extLst>
              <a:ext uri="{FF2B5EF4-FFF2-40B4-BE49-F238E27FC236}">
                <a16:creationId xmlns:a16="http://schemas.microsoft.com/office/drawing/2014/main" id="{D5FFC187-1C64-6F6F-0068-D5DD5EF0B551}"/>
              </a:ext>
            </a:extLst>
          </p:cNvPr>
          <p:cNvSpPr>
            <a:spLocks noGrp="1"/>
          </p:cNvSpPr>
          <p:nvPr>
            <p:ph idx="1"/>
          </p:nvPr>
        </p:nvSpPr>
        <p:spPr>
          <a:xfrm>
            <a:off x="838200" y="4343859"/>
            <a:ext cx="10514965" cy="1891206"/>
          </a:xfrm>
        </p:spPr>
        <p:txBody>
          <a:bodyPr/>
          <a:lstStyle/>
          <a:p>
            <a:r>
              <a:rPr kumimoji="1" lang="zh-CN" altLang="en-US" dirty="0"/>
              <a:t>目前许多主流软件都是开源软件，例如 </a:t>
            </a:r>
            <a:r>
              <a:rPr kumimoji="1" lang="en-US" altLang="zh-CN" dirty="0"/>
              <a:t>Linux</a:t>
            </a:r>
            <a:r>
              <a:rPr kumimoji="1" lang="zh-CN" altLang="en-US" dirty="0"/>
              <a:t> 操作系统、</a:t>
            </a:r>
            <a:r>
              <a:rPr kumimoji="1" lang="en-US" altLang="zh-CN" dirty="0"/>
              <a:t>Apache Web</a:t>
            </a:r>
            <a:r>
              <a:rPr kumimoji="1" lang="zh-CN" altLang="en-US" dirty="0"/>
              <a:t> 服务器、</a:t>
            </a:r>
            <a:r>
              <a:rPr kumimoji="1" lang="en-US" altLang="zh-CN" dirty="0"/>
              <a:t>Python</a:t>
            </a:r>
            <a:r>
              <a:rPr kumimoji="1" lang="zh-CN" altLang="en-US" dirty="0"/>
              <a:t>编程语言、</a:t>
            </a:r>
            <a:r>
              <a:rPr kumimoji="1" lang="en-US" altLang="zh-CN" dirty="0"/>
              <a:t>Mozilla Firefox</a:t>
            </a:r>
            <a:r>
              <a:rPr kumimoji="1" lang="zh-CN" altLang="en-US" dirty="0"/>
              <a:t>浏览器、</a:t>
            </a:r>
            <a:r>
              <a:rPr kumimoji="1" lang="en-US" altLang="zh-CN" dirty="0"/>
              <a:t>Git</a:t>
            </a:r>
            <a:r>
              <a:rPr kumimoji="1" lang="zh-CN" altLang="en-US" dirty="0"/>
              <a:t>版本控制工具、</a:t>
            </a:r>
            <a:r>
              <a:rPr kumimoji="1" lang="en-US" altLang="zh-CN" dirty="0"/>
              <a:t>K8S</a:t>
            </a:r>
            <a:r>
              <a:rPr kumimoji="1" lang="zh-CN" altLang="en-US" dirty="0"/>
              <a:t>、</a:t>
            </a:r>
            <a:r>
              <a:rPr kumimoji="1" lang="en-US" altLang="zh-CN" dirty="0" err="1"/>
              <a:t>Tenseflow</a:t>
            </a:r>
            <a:r>
              <a:rPr kumimoji="1" lang="zh-CN" altLang="en-US" dirty="0"/>
              <a:t>。</a:t>
            </a:r>
            <a:endParaRPr kumimoji="1" lang="en-US" altLang="zh-CN" dirty="0"/>
          </a:p>
          <a:p>
            <a:r>
              <a:rPr kumimoji="1" lang="zh-CN" altLang="en-US" dirty="0"/>
              <a:t>这些软件都符合开源软件的特性，为用户提供了高质量的服务。</a:t>
            </a:r>
          </a:p>
        </p:txBody>
      </p:sp>
      <p:sp>
        <p:nvSpPr>
          <p:cNvPr id="4" name="灯片编号占位符 3">
            <a:extLst>
              <a:ext uri="{FF2B5EF4-FFF2-40B4-BE49-F238E27FC236}">
                <a16:creationId xmlns:a16="http://schemas.microsoft.com/office/drawing/2014/main" id="{9D3D3D79-CBFF-FE6F-7C36-AE39D53CCAB8}"/>
              </a:ext>
            </a:extLst>
          </p:cNvPr>
          <p:cNvSpPr>
            <a:spLocks noGrp="1"/>
          </p:cNvSpPr>
          <p:nvPr>
            <p:ph type="sldNum" sz="quarter" idx="12"/>
          </p:nvPr>
        </p:nvSpPr>
        <p:spPr/>
        <p:txBody>
          <a:bodyPr/>
          <a:lstStyle/>
          <a:p>
            <a:fld id="{7D9BB5D0-35E4-459D-AEF3-FE4D7C45CC19}" type="slidenum">
              <a:rPr lang="zh-CN" altLang="en-US" smtClean="0"/>
              <a:t>7</a:t>
            </a:fld>
            <a:endParaRPr lang="zh-CN" altLang="en-US"/>
          </a:p>
        </p:txBody>
      </p:sp>
      <p:pic>
        <p:nvPicPr>
          <p:cNvPr id="5" name="图片 7">
            <a:extLst>
              <a:ext uri="{FF2B5EF4-FFF2-40B4-BE49-F238E27FC236}">
                <a16:creationId xmlns:a16="http://schemas.microsoft.com/office/drawing/2014/main" id="{03171C02-169A-D823-6291-B392EBA1EC2A}"/>
              </a:ext>
            </a:extLst>
          </p:cNvPr>
          <p:cNvPicPr>
            <a:picLocks noChangeAspect="1"/>
          </p:cNvPicPr>
          <p:nvPr/>
        </p:nvPicPr>
        <p:blipFill>
          <a:blip r:embed="rId3"/>
          <a:stretch>
            <a:fillRect/>
          </a:stretch>
        </p:blipFill>
        <p:spPr>
          <a:xfrm>
            <a:off x="838200" y="1081012"/>
            <a:ext cx="1996725" cy="1102359"/>
          </a:xfrm>
          <a:prstGeom prst="rect">
            <a:avLst/>
          </a:prstGeom>
        </p:spPr>
      </p:pic>
      <p:pic>
        <p:nvPicPr>
          <p:cNvPr id="6" name="图片 8">
            <a:extLst>
              <a:ext uri="{FF2B5EF4-FFF2-40B4-BE49-F238E27FC236}">
                <a16:creationId xmlns:a16="http://schemas.microsoft.com/office/drawing/2014/main" id="{94AF46E3-B959-F5B1-3A0D-42B586D2F889}"/>
              </a:ext>
            </a:extLst>
          </p:cNvPr>
          <p:cNvPicPr>
            <a:picLocks noChangeAspect="1"/>
          </p:cNvPicPr>
          <p:nvPr/>
        </p:nvPicPr>
        <p:blipFill>
          <a:blip r:embed="rId4"/>
          <a:stretch>
            <a:fillRect/>
          </a:stretch>
        </p:blipFill>
        <p:spPr>
          <a:xfrm>
            <a:off x="2970710" y="1207143"/>
            <a:ext cx="2182508" cy="832082"/>
          </a:xfrm>
          <a:prstGeom prst="rect">
            <a:avLst/>
          </a:prstGeom>
        </p:spPr>
      </p:pic>
      <p:pic>
        <p:nvPicPr>
          <p:cNvPr id="7" name="图片 9">
            <a:extLst>
              <a:ext uri="{FF2B5EF4-FFF2-40B4-BE49-F238E27FC236}">
                <a16:creationId xmlns:a16="http://schemas.microsoft.com/office/drawing/2014/main" id="{4893911F-9598-FDA9-6854-FEE66F809910}"/>
              </a:ext>
            </a:extLst>
          </p:cNvPr>
          <p:cNvPicPr>
            <a:picLocks noChangeAspect="1"/>
          </p:cNvPicPr>
          <p:nvPr/>
        </p:nvPicPr>
        <p:blipFill>
          <a:blip r:embed="rId5"/>
          <a:stretch>
            <a:fillRect/>
          </a:stretch>
        </p:blipFill>
        <p:spPr>
          <a:xfrm>
            <a:off x="4948331" y="1049757"/>
            <a:ext cx="1959749" cy="1102359"/>
          </a:xfrm>
          <a:prstGeom prst="rect">
            <a:avLst/>
          </a:prstGeom>
        </p:spPr>
      </p:pic>
      <p:pic>
        <p:nvPicPr>
          <p:cNvPr id="8" name="图片 10">
            <a:extLst>
              <a:ext uri="{FF2B5EF4-FFF2-40B4-BE49-F238E27FC236}">
                <a16:creationId xmlns:a16="http://schemas.microsoft.com/office/drawing/2014/main" id="{AA44FB93-BC11-5A23-C613-24414F15ABDB}"/>
              </a:ext>
            </a:extLst>
          </p:cNvPr>
          <p:cNvPicPr>
            <a:picLocks noChangeAspect="1"/>
          </p:cNvPicPr>
          <p:nvPr/>
        </p:nvPicPr>
        <p:blipFill>
          <a:blip r:embed="rId6"/>
          <a:stretch>
            <a:fillRect/>
          </a:stretch>
        </p:blipFill>
        <p:spPr>
          <a:xfrm>
            <a:off x="6647077" y="1082980"/>
            <a:ext cx="1060811" cy="1102359"/>
          </a:xfrm>
          <a:prstGeom prst="rect">
            <a:avLst/>
          </a:prstGeom>
        </p:spPr>
      </p:pic>
      <p:pic>
        <p:nvPicPr>
          <p:cNvPr id="1026" name="Picture 2" descr="Intro to PostgreSQL. Create and Query Postgres Database | by Lauren  Cunningham | CodeX | Medium">
            <a:extLst>
              <a:ext uri="{FF2B5EF4-FFF2-40B4-BE49-F238E27FC236}">
                <a16:creationId xmlns:a16="http://schemas.microsoft.com/office/drawing/2014/main" id="{4962B8B1-85D9-923C-6CB2-C5CDB5B24A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248437"/>
            <a:ext cx="1929610" cy="8857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ocument Foundation - The House of LibreOffice and Document Liberation  Project — The Document Foundation">
            <a:extLst>
              <a:ext uri="{FF2B5EF4-FFF2-40B4-BE49-F238E27FC236}">
                <a16:creationId xmlns:a16="http://schemas.microsoft.com/office/drawing/2014/main" id="{650D4419-C4DE-64EF-81FD-3B5840761B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288" y="3180748"/>
            <a:ext cx="2341659" cy="7493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ADE06C-CD06-8045-93CD-329B2AFFAB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0492" y="2233557"/>
            <a:ext cx="1760698" cy="7357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Kubernetes (K8s)? Basics and ...">
            <a:extLst>
              <a:ext uri="{FF2B5EF4-FFF2-40B4-BE49-F238E27FC236}">
                <a16:creationId xmlns:a16="http://schemas.microsoft.com/office/drawing/2014/main" id="{7C91C806-41AC-DBA6-7F1C-1F2855281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7342" y="3035898"/>
            <a:ext cx="1179140" cy="8941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GINX Web Server - QuikSite® Design ...">
            <a:extLst>
              <a:ext uri="{FF2B5EF4-FFF2-40B4-BE49-F238E27FC236}">
                <a16:creationId xmlns:a16="http://schemas.microsoft.com/office/drawing/2014/main" id="{13A3F7F1-1193-AE85-B512-EB4240325D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3949" y="2039225"/>
            <a:ext cx="1068960" cy="106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ySQL Relational Databases ...">
            <a:extLst>
              <a:ext uri="{FF2B5EF4-FFF2-40B4-BE49-F238E27FC236}">
                <a16:creationId xmlns:a16="http://schemas.microsoft.com/office/drawing/2014/main" id="{C95E768C-27EF-8C52-F838-597D0036D9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1834" y="2154535"/>
            <a:ext cx="1572646" cy="811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D4A7203-4D4E-5F19-C912-BC61499082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4058" y="1109148"/>
            <a:ext cx="1038861" cy="1038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 Studio Code – Sep 2024 (version ...">
            <a:extLst>
              <a:ext uri="{FF2B5EF4-FFF2-40B4-BE49-F238E27FC236}">
                <a16:creationId xmlns:a16="http://schemas.microsoft.com/office/drawing/2014/main" id="{E079E419-7CED-503B-1D69-E6F903B7AC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5963" y="2966458"/>
            <a:ext cx="1793226" cy="919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B3ABD4-49B9-6E11-CE14-8245A26383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19089" y="1143492"/>
            <a:ext cx="852317" cy="10054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9965EE2-6743-9F38-6374-4A1E38C60C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0589" y="2181978"/>
            <a:ext cx="3070887" cy="83889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3643E66-8E02-813E-BA22-4D6D4F0EA8E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8687" y="3253798"/>
            <a:ext cx="1813382" cy="4500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FDA383-CAF6-7014-1792-81F30959A3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84192" y="729258"/>
            <a:ext cx="2512730" cy="134699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8FC0DF50-A8AD-1BEA-6012-04343B24DD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81831" y="3142159"/>
            <a:ext cx="2402285" cy="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0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EAEC7-2FF7-FD66-A4D3-D8E3804D3F14}"/>
              </a:ext>
            </a:extLst>
          </p:cNvPr>
          <p:cNvSpPr>
            <a:spLocks noGrp="1"/>
          </p:cNvSpPr>
          <p:nvPr>
            <p:ph type="title"/>
          </p:nvPr>
        </p:nvSpPr>
        <p:spPr/>
        <p:txBody>
          <a:bodyPr>
            <a:normAutofit/>
          </a:bodyPr>
          <a:lstStyle/>
          <a:p>
            <a:r>
              <a:rPr kumimoji="1" lang="en-US" altLang="zh-CN" dirty="0"/>
              <a:t>Linux</a:t>
            </a:r>
            <a:r>
              <a:rPr kumimoji="1" lang="zh-CN" altLang="en-US" dirty="0"/>
              <a:t>是全球范围内规模最大的开源软件</a:t>
            </a:r>
          </a:p>
        </p:txBody>
      </p:sp>
      <p:sp>
        <p:nvSpPr>
          <p:cNvPr id="4" name="灯片编号占位符 3">
            <a:extLst>
              <a:ext uri="{FF2B5EF4-FFF2-40B4-BE49-F238E27FC236}">
                <a16:creationId xmlns:a16="http://schemas.microsoft.com/office/drawing/2014/main" id="{CABD67A6-BA75-9F11-79AF-478FD6FF169E}"/>
              </a:ext>
            </a:extLst>
          </p:cNvPr>
          <p:cNvSpPr>
            <a:spLocks noGrp="1"/>
          </p:cNvSpPr>
          <p:nvPr>
            <p:ph type="sldNum" sz="quarter" idx="12"/>
          </p:nvPr>
        </p:nvSpPr>
        <p:spPr/>
        <p:txBody>
          <a:bodyPr/>
          <a:lstStyle/>
          <a:p>
            <a:fld id="{7D9BB5D0-35E4-459D-AEF3-FE4D7C45CC19}" type="slidenum">
              <a:rPr lang="zh-CN" altLang="en-US" smtClean="0"/>
              <a:t>8</a:t>
            </a:fld>
            <a:endParaRPr lang="zh-CN" altLang="en-US"/>
          </a:p>
        </p:txBody>
      </p:sp>
      <p:pic>
        <p:nvPicPr>
          <p:cNvPr id="5" name="图片 7">
            <a:extLst>
              <a:ext uri="{FF2B5EF4-FFF2-40B4-BE49-F238E27FC236}">
                <a16:creationId xmlns:a16="http://schemas.microsoft.com/office/drawing/2014/main" id="{09D6EF89-6B34-9C5E-505F-EB8A5E783A33}"/>
              </a:ext>
            </a:extLst>
          </p:cNvPr>
          <p:cNvPicPr>
            <a:picLocks noGrp="1" noChangeAspect="1"/>
          </p:cNvPicPr>
          <p:nvPr>
            <p:ph idx="1"/>
          </p:nvPr>
        </p:nvPicPr>
        <p:blipFill>
          <a:blip r:embed="rId3"/>
          <a:stretch>
            <a:fillRect/>
          </a:stretch>
        </p:blipFill>
        <p:spPr>
          <a:xfrm>
            <a:off x="10583323" y="1376484"/>
            <a:ext cx="1608677" cy="888124"/>
          </a:xfrm>
          <a:prstGeom prst="rect">
            <a:avLst/>
          </a:prstGeom>
        </p:spPr>
      </p:pic>
      <p:pic>
        <p:nvPicPr>
          <p:cNvPr id="6" name="Picture 5">
            <a:extLst>
              <a:ext uri="{FF2B5EF4-FFF2-40B4-BE49-F238E27FC236}">
                <a16:creationId xmlns:a16="http://schemas.microsoft.com/office/drawing/2014/main" id="{965275F7-4B57-34DA-6422-8D5AFD3F3769}"/>
              </a:ext>
            </a:extLst>
          </p:cNvPr>
          <p:cNvPicPr>
            <a:picLocks noChangeAspect="1"/>
          </p:cNvPicPr>
          <p:nvPr/>
        </p:nvPicPr>
        <p:blipFill>
          <a:blip r:embed="rId4"/>
          <a:stretch>
            <a:fillRect/>
          </a:stretch>
        </p:blipFill>
        <p:spPr>
          <a:xfrm>
            <a:off x="0" y="1376484"/>
            <a:ext cx="10416983" cy="2746200"/>
          </a:xfrm>
          <a:prstGeom prst="rect">
            <a:avLst/>
          </a:prstGeom>
        </p:spPr>
      </p:pic>
      <p:sp>
        <p:nvSpPr>
          <p:cNvPr id="7" name="文本框 6">
            <a:extLst>
              <a:ext uri="{FF2B5EF4-FFF2-40B4-BE49-F238E27FC236}">
                <a16:creationId xmlns:a16="http://schemas.microsoft.com/office/drawing/2014/main" id="{7E9E7036-1CD6-EAA8-4E4D-3A40FBF69EF7}"/>
              </a:ext>
            </a:extLst>
          </p:cNvPr>
          <p:cNvSpPr txBox="1"/>
          <p:nvPr/>
        </p:nvSpPr>
        <p:spPr>
          <a:xfrm>
            <a:off x="918341" y="5639249"/>
            <a:ext cx="1221828" cy="400110"/>
          </a:xfrm>
          <a:prstGeom prst="rect">
            <a:avLst/>
          </a:prstGeom>
          <a:noFill/>
        </p:spPr>
        <p:txBody>
          <a:bodyPr wrap="square" rtlCol="0">
            <a:spAutoFit/>
          </a:bodyPr>
          <a:lstStyle/>
          <a:p>
            <a:r>
              <a:rPr kumimoji="1" lang="zh-CN" altLang="en-US" sz="2000" dirty="0"/>
              <a:t>代码行数</a:t>
            </a:r>
          </a:p>
        </p:txBody>
      </p:sp>
      <p:sp>
        <p:nvSpPr>
          <p:cNvPr id="8" name="文本框 7">
            <a:extLst>
              <a:ext uri="{FF2B5EF4-FFF2-40B4-BE49-F238E27FC236}">
                <a16:creationId xmlns:a16="http://schemas.microsoft.com/office/drawing/2014/main" id="{8A807AB3-5580-F2C4-65DC-EBBCEBAF031D}"/>
              </a:ext>
            </a:extLst>
          </p:cNvPr>
          <p:cNvSpPr txBox="1"/>
          <p:nvPr/>
        </p:nvSpPr>
        <p:spPr>
          <a:xfrm>
            <a:off x="379204" y="4808252"/>
            <a:ext cx="2447246" cy="830997"/>
          </a:xfrm>
          <a:prstGeom prst="rect">
            <a:avLst/>
          </a:prstGeom>
          <a:noFill/>
        </p:spPr>
        <p:txBody>
          <a:bodyPr wrap="square" rtlCol="0">
            <a:spAutoFit/>
          </a:bodyPr>
          <a:lstStyle/>
          <a:p>
            <a:r>
              <a:rPr kumimoji="1" lang="en-US" altLang="zh-CN" sz="4800" b="1" dirty="0"/>
              <a:t>2900+</a:t>
            </a:r>
            <a:r>
              <a:rPr kumimoji="1" lang="zh-CN" altLang="en-US" sz="4800" b="1" dirty="0"/>
              <a:t>万</a:t>
            </a:r>
          </a:p>
        </p:txBody>
      </p:sp>
      <p:sp>
        <p:nvSpPr>
          <p:cNvPr id="9" name="文本框 8">
            <a:extLst>
              <a:ext uri="{FF2B5EF4-FFF2-40B4-BE49-F238E27FC236}">
                <a16:creationId xmlns:a16="http://schemas.microsoft.com/office/drawing/2014/main" id="{4B313DF4-1B59-5B7F-A03F-8FF576CD4484}"/>
              </a:ext>
            </a:extLst>
          </p:cNvPr>
          <p:cNvSpPr txBox="1"/>
          <p:nvPr/>
        </p:nvSpPr>
        <p:spPr>
          <a:xfrm>
            <a:off x="3365587" y="5667922"/>
            <a:ext cx="1567356" cy="400110"/>
          </a:xfrm>
          <a:prstGeom prst="rect">
            <a:avLst/>
          </a:prstGeom>
          <a:noFill/>
        </p:spPr>
        <p:txBody>
          <a:bodyPr wrap="square" rtlCol="0">
            <a:spAutoFit/>
          </a:bodyPr>
          <a:lstStyle/>
          <a:p>
            <a:r>
              <a:rPr kumimoji="1" lang="zh-CN" altLang="en-US" sz="2000" dirty="0"/>
              <a:t>贡献者人数</a:t>
            </a:r>
          </a:p>
        </p:txBody>
      </p:sp>
      <p:sp>
        <p:nvSpPr>
          <p:cNvPr id="10" name="文本框 9">
            <a:extLst>
              <a:ext uri="{FF2B5EF4-FFF2-40B4-BE49-F238E27FC236}">
                <a16:creationId xmlns:a16="http://schemas.microsoft.com/office/drawing/2014/main" id="{28D89F46-DBD7-68AD-7E2B-7CEDCD20C4E5}"/>
              </a:ext>
            </a:extLst>
          </p:cNvPr>
          <p:cNvSpPr txBox="1"/>
          <p:nvPr/>
        </p:nvSpPr>
        <p:spPr>
          <a:xfrm>
            <a:off x="3365587" y="4839090"/>
            <a:ext cx="1479682" cy="830997"/>
          </a:xfrm>
          <a:prstGeom prst="rect">
            <a:avLst/>
          </a:prstGeom>
          <a:noFill/>
        </p:spPr>
        <p:txBody>
          <a:bodyPr wrap="square" rtlCol="0">
            <a:spAutoFit/>
          </a:bodyPr>
          <a:lstStyle/>
          <a:p>
            <a:r>
              <a:rPr kumimoji="1" lang="en-US" altLang="zh-CN" sz="4800" b="1" dirty="0"/>
              <a:t>2+</a:t>
            </a:r>
            <a:r>
              <a:rPr kumimoji="1" lang="zh-CN" altLang="en-US" sz="4800" b="1" dirty="0"/>
              <a:t>万</a:t>
            </a:r>
          </a:p>
        </p:txBody>
      </p:sp>
      <p:pic>
        <p:nvPicPr>
          <p:cNvPr id="12" name="图片 11">
            <a:extLst>
              <a:ext uri="{FF2B5EF4-FFF2-40B4-BE49-F238E27FC236}">
                <a16:creationId xmlns:a16="http://schemas.microsoft.com/office/drawing/2014/main" id="{935CDFFB-B8D6-0F65-D9F8-DA8973598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9" y="951575"/>
            <a:ext cx="12188481" cy="5906425"/>
          </a:xfrm>
          <a:prstGeom prst="rect">
            <a:avLst/>
          </a:prstGeom>
        </p:spPr>
      </p:pic>
    </p:spTree>
    <p:extLst>
      <p:ext uri="{BB962C8B-B14F-4D97-AF65-F5344CB8AC3E}">
        <p14:creationId xmlns:p14="http://schemas.microsoft.com/office/powerpoint/2010/main" val="327574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E482D-F97F-2A53-E9E7-BC1D45C4ED9F}"/>
              </a:ext>
            </a:extLst>
          </p:cNvPr>
          <p:cNvSpPr>
            <a:spLocks noGrp="1"/>
          </p:cNvSpPr>
          <p:nvPr>
            <p:ph type="title"/>
          </p:nvPr>
        </p:nvSpPr>
        <p:spPr/>
        <p:txBody>
          <a:bodyPr>
            <a:normAutofit/>
          </a:bodyPr>
          <a:lstStyle/>
          <a:p>
            <a:r>
              <a:rPr lang="en-US" altLang="zh-CN" sz="4400" dirty="0" err="1">
                <a:latin typeface="+mn-ea"/>
                <a:ea typeface="+mn-ea"/>
                <a:cs typeface="黑体"/>
              </a:rPr>
              <a:t>OpenHarmony</a:t>
            </a:r>
            <a:r>
              <a:rPr lang="zh-CN" altLang="en-US" sz="4400" dirty="0">
                <a:latin typeface="+mn-ea"/>
                <a:ea typeface="+mn-ea"/>
                <a:cs typeface="黑体"/>
              </a:rPr>
              <a:t> 开源项目</a:t>
            </a:r>
            <a:endParaRPr kumimoji="1" lang="zh-CN" altLang="en-US" dirty="0">
              <a:latin typeface="+mn-ea"/>
              <a:ea typeface="+mn-ea"/>
            </a:endParaRPr>
          </a:p>
        </p:txBody>
      </p:sp>
      <p:sp>
        <p:nvSpPr>
          <p:cNvPr id="4" name="灯片编号占位符 3">
            <a:extLst>
              <a:ext uri="{FF2B5EF4-FFF2-40B4-BE49-F238E27FC236}">
                <a16:creationId xmlns:a16="http://schemas.microsoft.com/office/drawing/2014/main" id="{2A4712B9-7820-86C1-581A-12D4E5D22BBF}"/>
              </a:ext>
            </a:extLst>
          </p:cNvPr>
          <p:cNvSpPr>
            <a:spLocks noGrp="1"/>
          </p:cNvSpPr>
          <p:nvPr>
            <p:ph type="sldNum" sz="quarter" idx="12"/>
          </p:nvPr>
        </p:nvSpPr>
        <p:spPr/>
        <p:txBody>
          <a:bodyPr/>
          <a:lstStyle/>
          <a:p>
            <a:fld id="{7D9BB5D0-35E4-459D-AEF3-FE4D7C45CC19}" type="slidenum">
              <a:rPr lang="zh-CN" altLang="en-US" smtClean="0"/>
              <a:t>9</a:t>
            </a:fld>
            <a:endParaRPr lang="zh-CN" altLang="en-US"/>
          </a:p>
        </p:txBody>
      </p:sp>
      <p:sp>
        <p:nvSpPr>
          <p:cNvPr id="5" name="平行四边形 14">
            <a:extLst>
              <a:ext uri="{FF2B5EF4-FFF2-40B4-BE49-F238E27FC236}">
                <a16:creationId xmlns:a16="http://schemas.microsoft.com/office/drawing/2014/main" id="{8106FF0E-3194-F578-72D0-3ECA4F65C510}"/>
              </a:ext>
            </a:extLst>
          </p:cNvPr>
          <p:cNvSpPr/>
          <p:nvPr/>
        </p:nvSpPr>
        <p:spPr>
          <a:xfrm>
            <a:off x="719455" y="1858010"/>
            <a:ext cx="3289935" cy="3204845"/>
          </a:xfrm>
          <a:prstGeom prst="parallelogram">
            <a:avLst>
              <a:gd name="adj" fmla="val 24785"/>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6" name="组合 20">
            <a:extLst>
              <a:ext uri="{FF2B5EF4-FFF2-40B4-BE49-F238E27FC236}">
                <a16:creationId xmlns:a16="http://schemas.microsoft.com/office/drawing/2014/main" id="{B41CE369-CFB9-8F86-6B95-0329CA4ABA01}"/>
              </a:ext>
            </a:extLst>
          </p:cNvPr>
          <p:cNvGrpSpPr/>
          <p:nvPr/>
        </p:nvGrpSpPr>
        <p:grpSpPr>
          <a:xfrm>
            <a:off x="1391920" y="1619885"/>
            <a:ext cx="2772410" cy="665480"/>
            <a:chOff x="2069" y="2247"/>
            <a:chExt cx="4366" cy="1048"/>
          </a:xfrm>
        </p:grpSpPr>
        <p:sp>
          <p:nvSpPr>
            <p:cNvPr id="7" name="平行四边形 6">
              <a:extLst>
                <a:ext uri="{FF2B5EF4-FFF2-40B4-BE49-F238E27FC236}">
                  <a16:creationId xmlns:a16="http://schemas.microsoft.com/office/drawing/2014/main" id="{6585926A-6BA3-EB71-42DD-139FE2C41749}"/>
                </a:ext>
              </a:extLst>
            </p:cNvPr>
            <p:cNvSpPr/>
            <p:nvPr/>
          </p:nvSpPr>
          <p:spPr>
            <a:xfrm>
              <a:off x="2069" y="2247"/>
              <a:ext cx="4366" cy="1048"/>
            </a:xfrm>
            <a:prstGeom prst="parallelogram">
              <a:avLst/>
            </a:prstGeom>
            <a:gradFill>
              <a:gsLst>
                <a:gs pos="0">
                  <a:schemeClr val="bg1"/>
                </a:gs>
                <a:gs pos="100000">
                  <a:schemeClr val="bg1"/>
                </a:gs>
              </a:gsLst>
              <a:lin ang="5400000" scaled="1"/>
            </a:gradFill>
            <a:ln>
              <a:noFill/>
            </a:ln>
            <a:effectLst>
              <a:outerShdw blurRad="381000" dist="165100" dir="5400000" sx="99000" sy="99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8" name="组合 1">
              <a:extLst>
                <a:ext uri="{FF2B5EF4-FFF2-40B4-BE49-F238E27FC236}">
                  <a16:creationId xmlns:a16="http://schemas.microsoft.com/office/drawing/2014/main" id="{5457AD8F-A93A-2881-8857-E8CFE6B80E61}"/>
                </a:ext>
              </a:extLst>
            </p:cNvPr>
            <p:cNvGrpSpPr/>
            <p:nvPr/>
          </p:nvGrpSpPr>
          <p:grpSpPr>
            <a:xfrm>
              <a:off x="2069" y="2247"/>
              <a:ext cx="3341" cy="1048"/>
              <a:chOff x="2069" y="2247"/>
              <a:chExt cx="3341" cy="1048"/>
            </a:xfrm>
          </p:grpSpPr>
          <p:sp>
            <p:nvSpPr>
              <p:cNvPr id="9" name="平行四边形 12">
                <a:extLst>
                  <a:ext uri="{FF2B5EF4-FFF2-40B4-BE49-F238E27FC236}">
                    <a16:creationId xmlns:a16="http://schemas.microsoft.com/office/drawing/2014/main" id="{0006419B-03CB-73B3-10DB-4BA6FA00F0EF}"/>
                  </a:ext>
                </a:extLst>
              </p:cNvPr>
              <p:cNvSpPr/>
              <p:nvPr/>
            </p:nvSpPr>
            <p:spPr>
              <a:xfrm>
                <a:off x="2069" y="2247"/>
                <a:ext cx="512" cy="1048"/>
              </a:xfrm>
              <a:prstGeom prst="parallelogram">
                <a:avLst>
                  <a:gd name="adj" fmla="val 47699"/>
                </a:avLst>
              </a:prstGeom>
              <a:gradFill>
                <a:gsLst>
                  <a:gs pos="0">
                    <a:schemeClr val="accent1">
                      <a:lumMod val="85000"/>
                      <a:lumOff val="1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文本框 31">
                <a:extLst>
                  <a:ext uri="{FF2B5EF4-FFF2-40B4-BE49-F238E27FC236}">
                    <a16:creationId xmlns:a16="http://schemas.microsoft.com/office/drawing/2014/main" id="{53A24E67-C921-EF1F-3C50-2720BD8A2118}"/>
                  </a:ext>
                </a:extLst>
              </p:cNvPr>
              <p:cNvSpPr txBox="1"/>
              <p:nvPr/>
            </p:nvSpPr>
            <p:spPr>
              <a:xfrm>
                <a:off x="2634" y="2454"/>
                <a:ext cx="2776" cy="542"/>
              </a:xfrm>
              <a:prstGeom prst="rect">
                <a:avLst/>
              </a:prstGeom>
              <a:noFill/>
              <a:ln w="9525">
                <a:noFill/>
              </a:ln>
            </p:spPr>
            <p:txBody>
              <a:bodyPr wrap="square" anchor="t" anchorCtr="0">
                <a:noAutofit/>
              </a:bodyPr>
              <a:lstStyle/>
              <a:p>
                <a:pPr algn="ctr"/>
                <a:r>
                  <a:rPr lang="zh-CN" altLang="en-US" sz="2400" dirty="0">
                    <a:solidFill>
                      <a:srgbClr val="404040"/>
                    </a:solidFill>
                    <a:latin typeface="思源黑体 CN Bold" panose="020B0800000000000000" charset="-122"/>
                    <a:ea typeface="思源黑体 CN Bold" panose="020B0800000000000000" charset="-122"/>
                  </a:rPr>
                  <a:t>项目共创</a:t>
                </a:r>
              </a:p>
            </p:txBody>
          </p:sp>
        </p:grpSp>
      </p:grpSp>
      <p:grpSp>
        <p:nvGrpSpPr>
          <p:cNvPr id="11" name="组合 30">
            <a:extLst>
              <a:ext uri="{FF2B5EF4-FFF2-40B4-BE49-F238E27FC236}">
                <a16:creationId xmlns:a16="http://schemas.microsoft.com/office/drawing/2014/main" id="{BC1BCD36-CAB7-54BF-DD5B-38AB9CB2C7DC}"/>
              </a:ext>
            </a:extLst>
          </p:cNvPr>
          <p:cNvGrpSpPr/>
          <p:nvPr/>
        </p:nvGrpSpPr>
        <p:grpSpPr>
          <a:xfrm>
            <a:off x="4878705" y="1610360"/>
            <a:ext cx="2651760" cy="665480"/>
            <a:chOff x="7224" y="3280"/>
            <a:chExt cx="4176" cy="1048"/>
          </a:xfrm>
        </p:grpSpPr>
        <p:sp>
          <p:nvSpPr>
            <p:cNvPr id="12" name="平行四边形 21">
              <a:extLst>
                <a:ext uri="{FF2B5EF4-FFF2-40B4-BE49-F238E27FC236}">
                  <a16:creationId xmlns:a16="http://schemas.microsoft.com/office/drawing/2014/main" id="{348E672A-7351-2BBB-DC12-CD63285C8855}"/>
                </a:ext>
              </a:extLst>
            </p:cNvPr>
            <p:cNvSpPr/>
            <p:nvPr/>
          </p:nvSpPr>
          <p:spPr>
            <a:xfrm>
              <a:off x="7224" y="3280"/>
              <a:ext cx="4176" cy="1048"/>
            </a:xfrm>
            <a:prstGeom prst="parallelogram">
              <a:avLst/>
            </a:prstGeom>
            <a:gradFill>
              <a:gsLst>
                <a:gs pos="0">
                  <a:schemeClr val="bg1"/>
                </a:gs>
                <a:gs pos="100000">
                  <a:schemeClr val="bg1"/>
                </a:gs>
              </a:gsLst>
              <a:lin ang="5400000" scaled="1"/>
            </a:gradFill>
            <a:ln>
              <a:noFill/>
            </a:ln>
            <a:effectLst>
              <a:outerShdw blurRad="381000" dist="165100" dir="5400000" sx="99000" sy="99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平行四边形 24">
              <a:extLst>
                <a:ext uri="{FF2B5EF4-FFF2-40B4-BE49-F238E27FC236}">
                  <a16:creationId xmlns:a16="http://schemas.microsoft.com/office/drawing/2014/main" id="{3D426E1E-6124-0D58-E250-5840B13E4EE8}"/>
                </a:ext>
              </a:extLst>
            </p:cNvPr>
            <p:cNvSpPr/>
            <p:nvPr/>
          </p:nvSpPr>
          <p:spPr>
            <a:xfrm>
              <a:off x="7241" y="3280"/>
              <a:ext cx="512" cy="1048"/>
            </a:xfrm>
            <a:prstGeom prst="parallelogram">
              <a:avLst>
                <a:gd name="adj" fmla="val 47699"/>
              </a:avLst>
            </a:prstGeom>
            <a:gradFill>
              <a:gsLst>
                <a:gs pos="0">
                  <a:schemeClr val="accent1">
                    <a:lumMod val="85000"/>
                    <a:lumOff val="1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文本框 32">
              <a:extLst>
                <a:ext uri="{FF2B5EF4-FFF2-40B4-BE49-F238E27FC236}">
                  <a16:creationId xmlns:a16="http://schemas.microsoft.com/office/drawing/2014/main" id="{95684FAA-E01F-096E-D02E-B67568831C54}"/>
                </a:ext>
              </a:extLst>
            </p:cNvPr>
            <p:cNvSpPr txBox="1"/>
            <p:nvPr/>
          </p:nvSpPr>
          <p:spPr>
            <a:xfrm>
              <a:off x="7778" y="3487"/>
              <a:ext cx="3302" cy="542"/>
            </a:xfrm>
            <a:prstGeom prst="rect">
              <a:avLst/>
            </a:prstGeom>
            <a:noFill/>
            <a:ln w="9525">
              <a:noFill/>
            </a:ln>
          </p:spPr>
          <p:txBody>
            <a:bodyPr wrap="square" anchor="t" anchorCtr="0">
              <a:noAutofit/>
            </a:bodyPr>
            <a:lstStyle/>
            <a:p>
              <a:pPr algn="ctr"/>
              <a:r>
                <a:rPr lang="zh-CN" altLang="en-US" sz="2400" dirty="0">
                  <a:solidFill>
                    <a:srgbClr val="404040"/>
                  </a:solidFill>
                  <a:latin typeface="思源黑体 CN Bold" panose="020B0800000000000000" charset="-122"/>
                  <a:ea typeface="思源黑体 CN Bold" panose="020B0800000000000000" charset="-122"/>
                </a:rPr>
                <a:t>社区共治</a:t>
              </a:r>
            </a:p>
          </p:txBody>
        </p:sp>
      </p:grpSp>
      <p:grpSp>
        <p:nvGrpSpPr>
          <p:cNvPr id="15" name="组合 31">
            <a:extLst>
              <a:ext uri="{FF2B5EF4-FFF2-40B4-BE49-F238E27FC236}">
                <a16:creationId xmlns:a16="http://schemas.microsoft.com/office/drawing/2014/main" id="{5E920CCA-7E76-3BF7-7319-3280C69F762E}"/>
              </a:ext>
            </a:extLst>
          </p:cNvPr>
          <p:cNvGrpSpPr/>
          <p:nvPr/>
        </p:nvGrpSpPr>
        <p:grpSpPr>
          <a:xfrm>
            <a:off x="8399780" y="1619250"/>
            <a:ext cx="2639060" cy="665480"/>
            <a:chOff x="13074" y="2247"/>
            <a:chExt cx="4156" cy="1048"/>
          </a:xfrm>
        </p:grpSpPr>
        <p:sp>
          <p:nvSpPr>
            <p:cNvPr id="16" name="平行四边形 23">
              <a:extLst>
                <a:ext uri="{FF2B5EF4-FFF2-40B4-BE49-F238E27FC236}">
                  <a16:creationId xmlns:a16="http://schemas.microsoft.com/office/drawing/2014/main" id="{C4AF5558-C067-3395-62E2-EDDBBF88F828}"/>
                </a:ext>
              </a:extLst>
            </p:cNvPr>
            <p:cNvSpPr/>
            <p:nvPr/>
          </p:nvSpPr>
          <p:spPr>
            <a:xfrm>
              <a:off x="13074" y="2247"/>
              <a:ext cx="4156" cy="1048"/>
            </a:xfrm>
            <a:prstGeom prst="parallelogram">
              <a:avLst/>
            </a:prstGeom>
            <a:gradFill>
              <a:gsLst>
                <a:gs pos="0">
                  <a:schemeClr val="bg1"/>
                </a:gs>
                <a:gs pos="100000">
                  <a:schemeClr val="bg1"/>
                </a:gs>
              </a:gsLst>
              <a:lin ang="5400000" scaled="1"/>
            </a:gradFill>
            <a:ln>
              <a:noFill/>
            </a:ln>
            <a:effectLst>
              <a:outerShdw blurRad="381000" dist="165100" dir="5400000" sx="99000" sy="99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平行四边形 25">
              <a:extLst>
                <a:ext uri="{FF2B5EF4-FFF2-40B4-BE49-F238E27FC236}">
                  <a16:creationId xmlns:a16="http://schemas.microsoft.com/office/drawing/2014/main" id="{8D386C41-25C8-77FF-4F86-198AC9DFDE89}"/>
                </a:ext>
              </a:extLst>
            </p:cNvPr>
            <p:cNvSpPr/>
            <p:nvPr/>
          </p:nvSpPr>
          <p:spPr>
            <a:xfrm>
              <a:off x="13074" y="2247"/>
              <a:ext cx="512" cy="1048"/>
            </a:xfrm>
            <a:prstGeom prst="parallelogram">
              <a:avLst>
                <a:gd name="adj" fmla="val 47699"/>
              </a:avLst>
            </a:prstGeom>
            <a:gradFill>
              <a:gsLst>
                <a:gs pos="0">
                  <a:schemeClr val="accent1">
                    <a:lumMod val="85000"/>
                    <a:lumOff val="1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33">
              <a:extLst>
                <a:ext uri="{FF2B5EF4-FFF2-40B4-BE49-F238E27FC236}">
                  <a16:creationId xmlns:a16="http://schemas.microsoft.com/office/drawing/2014/main" id="{9ABD22D7-FE7E-0F87-0B90-E348A76A19BD}"/>
                </a:ext>
              </a:extLst>
            </p:cNvPr>
            <p:cNvSpPr txBox="1"/>
            <p:nvPr/>
          </p:nvSpPr>
          <p:spPr>
            <a:xfrm>
              <a:off x="13218" y="2448"/>
              <a:ext cx="3974" cy="542"/>
            </a:xfrm>
            <a:prstGeom prst="rect">
              <a:avLst/>
            </a:prstGeom>
            <a:noFill/>
            <a:ln w="9525">
              <a:noFill/>
            </a:ln>
          </p:spPr>
          <p:txBody>
            <a:bodyPr wrap="square" anchor="t" anchorCtr="0">
              <a:noAutofit/>
            </a:bodyPr>
            <a:lstStyle/>
            <a:p>
              <a:pPr algn="ctr"/>
              <a:r>
                <a:rPr lang="zh-CN" altLang="en-US" sz="2400" dirty="0">
                  <a:solidFill>
                    <a:srgbClr val="404040"/>
                  </a:solidFill>
                  <a:latin typeface="思源黑体 CN Bold" panose="020B0800000000000000" charset="-122"/>
                  <a:ea typeface="思源黑体 CN Bold" panose="020B0800000000000000" charset="-122"/>
                </a:rPr>
                <a:t>生态共享</a:t>
              </a:r>
            </a:p>
          </p:txBody>
        </p:sp>
      </p:grpSp>
      <p:cxnSp>
        <p:nvCxnSpPr>
          <p:cNvPr id="19" name="直接连接符 46">
            <a:extLst>
              <a:ext uri="{FF2B5EF4-FFF2-40B4-BE49-F238E27FC236}">
                <a16:creationId xmlns:a16="http://schemas.microsoft.com/office/drawing/2014/main" id="{F939E6C3-D7D2-0A78-BEF6-410B1E319A87}"/>
              </a:ext>
            </a:extLst>
          </p:cNvPr>
          <p:cNvCxnSpPr/>
          <p:nvPr/>
        </p:nvCxnSpPr>
        <p:spPr>
          <a:xfrm>
            <a:off x="714375" y="5074920"/>
            <a:ext cx="2522220" cy="31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平行四边形 2">
            <a:extLst>
              <a:ext uri="{FF2B5EF4-FFF2-40B4-BE49-F238E27FC236}">
                <a16:creationId xmlns:a16="http://schemas.microsoft.com/office/drawing/2014/main" id="{0280B6A8-EEB1-F364-C4EF-863F6647A394}"/>
              </a:ext>
            </a:extLst>
          </p:cNvPr>
          <p:cNvSpPr/>
          <p:nvPr/>
        </p:nvSpPr>
        <p:spPr>
          <a:xfrm>
            <a:off x="4240530" y="1824990"/>
            <a:ext cx="3289935" cy="3204845"/>
          </a:xfrm>
          <a:prstGeom prst="parallelogram">
            <a:avLst>
              <a:gd name="adj" fmla="val 24785"/>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平行四边形 3">
            <a:extLst>
              <a:ext uri="{FF2B5EF4-FFF2-40B4-BE49-F238E27FC236}">
                <a16:creationId xmlns:a16="http://schemas.microsoft.com/office/drawing/2014/main" id="{52B40A55-AB86-8E9F-5D2F-348CC6310193}"/>
              </a:ext>
            </a:extLst>
          </p:cNvPr>
          <p:cNvSpPr/>
          <p:nvPr/>
        </p:nvSpPr>
        <p:spPr>
          <a:xfrm>
            <a:off x="7761605" y="1853565"/>
            <a:ext cx="3289935" cy="3204845"/>
          </a:xfrm>
          <a:prstGeom prst="parallelogram">
            <a:avLst>
              <a:gd name="adj" fmla="val 24785"/>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22" name="直接连接符 4">
            <a:extLst>
              <a:ext uri="{FF2B5EF4-FFF2-40B4-BE49-F238E27FC236}">
                <a16:creationId xmlns:a16="http://schemas.microsoft.com/office/drawing/2014/main" id="{390BCE6B-F341-7101-56D9-EBB04FE69C07}"/>
              </a:ext>
            </a:extLst>
          </p:cNvPr>
          <p:cNvCxnSpPr/>
          <p:nvPr/>
        </p:nvCxnSpPr>
        <p:spPr>
          <a:xfrm>
            <a:off x="4225925" y="5048250"/>
            <a:ext cx="2522220" cy="31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7">
            <a:extLst>
              <a:ext uri="{FF2B5EF4-FFF2-40B4-BE49-F238E27FC236}">
                <a16:creationId xmlns:a16="http://schemas.microsoft.com/office/drawing/2014/main" id="{EA30C120-EE32-95FB-1BBB-B7F0DB75AFF3}"/>
              </a:ext>
            </a:extLst>
          </p:cNvPr>
          <p:cNvCxnSpPr/>
          <p:nvPr/>
        </p:nvCxnSpPr>
        <p:spPr>
          <a:xfrm>
            <a:off x="7733665" y="5078095"/>
            <a:ext cx="2522220" cy="31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文本框 13">
            <a:extLst>
              <a:ext uri="{FF2B5EF4-FFF2-40B4-BE49-F238E27FC236}">
                <a16:creationId xmlns:a16="http://schemas.microsoft.com/office/drawing/2014/main" id="{E31C1551-8D87-279B-C52C-1C5B203DF145}"/>
              </a:ext>
            </a:extLst>
          </p:cNvPr>
          <p:cNvSpPr txBox="1"/>
          <p:nvPr/>
        </p:nvSpPr>
        <p:spPr>
          <a:xfrm>
            <a:off x="1520972" y="2675692"/>
            <a:ext cx="1866900" cy="831850"/>
          </a:xfrm>
          <a:prstGeom prst="rect">
            <a:avLst/>
          </a:prstGeom>
          <a:noFill/>
        </p:spPr>
        <p:txBody>
          <a:bodyPr wrap="square" rtlCol="0">
            <a:spAutoFit/>
          </a:bodyPr>
          <a:lstStyle/>
          <a:p>
            <a:pPr algn="ctr"/>
            <a:r>
              <a:rPr lang="zh-CN" sz="1600">
                <a:solidFill>
                  <a:schemeClr val="tx1">
                    <a:lumMod val="75000"/>
                    <a:lumOff val="25000"/>
                    <a:alpha val="100000"/>
                  </a:schemeClr>
                </a:solidFill>
                <a:latin typeface="思源黑体 CN Regular"/>
                <a:ea typeface="思源黑体 CN Regular"/>
                <a:cs typeface="+mn-cs"/>
              </a:rPr>
              <a:t>贡献者：</a:t>
            </a:r>
            <a:r>
              <a:rPr lang="en-US" sz="2400">
                <a:solidFill>
                  <a:schemeClr val="tx2">
                    <a:lumMod val="50000"/>
                    <a:lumOff val="50000"/>
                    <a:alpha val="100000"/>
                  </a:schemeClr>
                </a:solidFill>
                <a:latin typeface="思源黑体 CN Regular"/>
                <a:ea typeface="思源黑体 CN Regular"/>
                <a:cs typeface="+mn-cs"/>
              </a:rPr>
              <a:t>8000+</a:t>
            </a:r>
          </a:p>
          <a:p>
            <a:pPr algn="ctr"/>
            <a:endParaRPr lang="en-US" sz="2400">
              <a:solidFill>
                <a:schemeClr val="tx2">
                  <a:lumMod val="50000"/>
                  <a:lumOff val="50000"/>
                  <a:alpha val="100000"/>
                </a:schemeClr>
              </a:solidFill>
              <a:latin typeface="思源黑体 CN Regular"/>
              <a:ea typeface="思源黑体 CN Regular"/>
              <a:cs typeface="+mn-cs"/>
            </a:endParaRPr>
          </a:p>
        </p:txBody>
      </p:sp>
      <p:sp>
        <p:nvSpPr>
          <p:cNvPr id="25" name="文本框 15">
            <a:extLst>
              <a:ext uri="{FF2B5EF4-FFF2-40B4-BE49-F238E27FC236}">
                <a16:creationId xmlns:a16="http://schemas.microsoft.com/office/drawing/2014/main" id="{E86B9CDA-5B01-B66D-63A8-D3332A49C3F3}"/>
              </a:ext>
            </a:extLst>
          </p:cNvPr>
          <p:cNvSpPr txBox="1"/>
          <p:nvPr/>
        </p:nvSpPr>
        <p:spPr>
          <a:xfrm>
            <a:off x="1273855" y="3502686"/>
            <a:ext cx="1962740" cy="400110"/>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思源黑体 CN Regular" panose="020B0500000000000000" charset="-122"/>
                <a:ea typeface="思源黑体 CN Regular" panose="020B0500000000000000" charset="-122"/>
              </a:rPr>
              <a:t>共建单位：</a:t>
            </a:r>
            <a:r>
              <a:rPr lang="en-US" altLang="zh-CN" sz="2000" dirty="0">
                <a:solidFill>
                  <a:schemeClr val="tx2">
                    <a:lumMod val="50000"/>
                    <a:lumOff val="50000"/>
                  </a:schemeClr>
                </a:solidFill>
                <a:latin typeface="思源黑体 CN Regular" panose="020B0500000000000000" charset="-122"/>
                <a:ea typeface="思源黑体 CN Regular" panose="020B0500000000000000" charset="-122"/>
              </a:rPr>
              <a:t>70</a:t>
            </a:r>
            <a:r>
              <a:rPr lang="zh-CN" altLang="en-US" sz="2000" dirty="0">
                <a:solidFill>
                  <a:schemeClr val="tx2">
                    <a:lumMod val="50000"/>
                    <a:lumOff val="50000"/>
                  </a:schemeClr>
                </a:solidFill>
                <a:latin typeface="思源黑体 CN Regular" panose="020B0500000000000000" charset="-122"/>
                <a:ea typeface="思源黑体 CN Regular" panose="020B0500000000000000" charset="-122"/>
              </a:rPr>
              <a:t> 家</a:t>
            </a:r>
          </a:p>
        </p:txBody>
      </p:sp>
      <p:sp>
        <p:nvSpPr>
          <p:cNvPr id="26" name="文本框 16">
            <a:extLst>
              <a:ext uri="{FF2B5EF4-FFF2-40B4-BE49-F238E27FC236}">
                <a16:creationId xmlns:a16="http://schemas.microsoft.com/office/drawing/2014/main" id="{98952503-4DC7-9920-ABD4-6EC7D807E7BC}"/>
              </a:ext>
            </a:extLst>
          </p:cNvPr>
          <p:cNvSpPr txBox="1"/>
          <p:nvPr/>
        </p:nvSpPr>
        <p:spPr>
          <a:xfrm>
            <a:off x="438785" y="4288790"/>
            <a:ext cx="3288030" cy="460375"/>
          </a:xfrm>
          <a:prstGeom prst="rect">
            <a:avLst/>
          </a:prstGeom>
          <a:noFill/>
        </p:spPr>
        <p:txBody>
          <a:bodyPr wrap="square" rtlCol="0" anchor="t">
            <a:spAutoFit/>
          </a:bodyPr>
          <a:lstStyle/>
          <a:p>
            <a:pPr algn="ctr"/>
            <a:r>
              <a:rPr sz="1600" dirty="0">
                <a:solidFill>
                  <a:schemeClr val="tx1">
                    <a:lumMod val="75000"/>
                    <a:lumOff val="25000"/>
                  </a:schemeClr>
                </a:solidFill>
                <a:latin typeface="思源黑体 CN Regular" panose="020B0500000000000000" charset="-122"/>
                <a:ea typeface="思源黑体 CN Regular" panose="020B0500000000000000" charset="-122"/>
                <a:sym typeface="+mn-ea"/>
              </a:rPr>
              <a:t>累计贡献代码</a:t>
            </a:r>
            <a:r>
              <a:rPr lang="zh-CN" sz="1600" dirty="0">
                <a:solidFill>
                  <a:schemeClr val="tx1">
                    <a:lumMod val="75000"/>
                    <a:lumOff val="25000"/>
                  </a:schemeClr>
                </a:solidFill>
                <a:latin typeface="思源黑体 CN Regular" panose="020B0500000000000000" charset="-122"/>
                <a:ea typeface="思源黑体 CN Regular" panose="020B0500000000000000" charset="-122"/>
                <a:sym typeface="+mn-ea"/>
              </a:rPr>
              <a:t>：</a:t>
            </a:r>
            <a:r>
              <a:rPr sz="2400" dirty="0">
                <a:solidFill>
                  <a:schemeClr val="tx2">
                    <a:lumMod val="50000"/>
                    <a:lumOff val="50000"/>
                  </a:schemeClr>
                </a:solidFill>
                <a:latin typeface="思源黑体 CN Regular" panose="020B0500000000000000" charset="-122"/>
                <a:ea typeface="思源黑体 CN Regular" panose="020B0500000000000000" charset="-122"/>
                <a:sym typeface="+mn-ea"/>
              </a:rPr>
              <a:t>1</a:t>
            </a:r>
            <a:r>
              <a:rPr lang="en-US" sz="2400" dirty="0">
                <a:solidFill>
                  <a:schemeClr val="tx2">
                    <a:lumMod val="50000"/>
                    <a:lumOff val="50000"/>
                  </a:schemeClr>
                </a:solidFill>
                <a:latin typeface="思源黑体 CN Regular" panose="020B0500000000000000" charset="-122"/>
                <a:ea typeface="思源黑体 CN Regular" panose="020B0500000000000000" charset="-122"/>
                <a:sym typeface="+mn-ea"/>
              </a:rPr>
              <a:t>.1</a:t>
            </a:r>
            <a:r>
              <a:rPr sz="2400" dirty="0">
                <a:solidFill>
                  <a:schemeClr val="tx2">
                    <a:lumMod val="50000"/>
                    <a:lumOff val="50000"/>
                  </a:schemeClr>
                </a:solidFill>
                <a:latin typeface="思源黑体 CN Regular" panose="020B0500000000000000" charset="-122"/>
                <a:ea typeface="思源黑体 CN Regular" panose="020B0500000000000000" charset="-122"/>
                <a:sym typeface="+mn-ea"/>
              </a:rPr>
              <a:t>亿</a:t>
            </a:r>
            <a:r>
              <a:rPr lang="en-US" sz="2400" dirty="0">
                <a:solidFill>
                  <a:schemeClr val="tx2">
                    <a:lumMod val="50000"/>
                    <a:lumOff val="50000"/>
                  </a:schemeClr>
                </a:solidFill>
                <a:latin typeface="思源黑体 CN Regular" panose="020B0500000000000000" charset="-122"/>
                <a:ea typeface="思源黑体 CN Regular" panose="020B0500000000000000" charset="-122"/>
                <a:sym typeface="+mn-ea"/>
              </a:rPr>
              <a:t>+</a:t>
            </a:r>
            <a:r>
              <a:rPr lang="zh-CN" altLang="en-US" sz="2400" dirty="0">
                <a:solidFill>
                  <a:schemeClr val="tx2">
                    <a:lumMod val="50000"/>
                    <a:lumOff val="50000"/>
                  </a:schemeClr>
                </a:solidFill>
                <a:latin typeface="思源黑体 CN Regular" panose="020B0500000000000000" charset="-122"/>
                <a:ea typeface="思源黑体 CN Regular" panose="020B0500000000000000" charset="-122"/>
                <a:sym typeface="+mn-ea"/>
              </a:rPr>
              <a:t> </a:t>
            </a:r>
            <a:r>
              <a:rPr sz="2400" dirty="0" err="1">
                <a:solidFill>
                  <a:schemeClr val="tx2">
                    <a:lumMod val="50000"/>
                    <a:lumOff val="50000"/>
                  </a:schemeClr>
                </a:solidFill>
                <a:latin typeface="思源黑体 CN Regular" panose="020B0500000000000000" charset="-122"/>
                <a:ea typeface="思源黑体 CN Regular" panose="020B0500000000000000" charset="-122"/>
                <a:sym typeface="+mn-ea"/>
              </a:rPr>
              <a:t>行</a:t>
            </a:r>
            <a:endParaRPr lang="zh-CN" altLang="en-US" sz="2400" dirty="0">
              <a:solidFill>
                <a:schemeClr val="tx2">
                  <a:lumMod val="50000"/>
                  <a:lumOff val="50000"/>
                </a:schemeClr>
              </a:solidFill>
              <a:latin typeface="思源黑体 CN Regular" panose="020B0500000000000000" charset="-122"/>
              <a:ea typeface="思源黑体 CN Regular" panose="020B0500000000000000" charset="-122"/>
              <a:sym typeface="+mn-ea"/>
            </a:endParaRPr>
          </a:p>
        </p:txBody>
      </p:sp>
      <p:sp>
        <p:nvSpPr>
          <p:cNvPr id="27" name="文本框 17">
            <a:extLst>
              <a:ext uri="{FF2B5EF4-FFF2-40B4-BE49-F238E27FC236}">
                <a16:creationId xmlns:a16="http://schemas.microsoft.com/office/drawing/2014/main" id="{70492375-7E92-5A4F-4F73-BF778B97FE4B}"/>
              </a:ext>
            </a:extLst>
          </p:cNvPr>
          <p:cNvSpPr txBox="1"/>
          <p:nvPr/>
        </p:nvSpPr>
        <p:spPr>
          <a:xfrm>
            <a:off x="5128895" y="2550795"/>
            <a:ext cx="1774190" cy="829945"/>
          </a:xfrm>
          <a:prstGeom prst="rect">
            <a:avLst/>
          </a:prstGeom>
          <a:noFill/>
        </p:spPr>
        <p:txBody>
          <a:bodyPr wrap="square" rtlCol="0" anchor="ctr" anchorCtr="0">
            <a:spAutoFit/>
          </a:bodyPr>
          <a:lstStyle/>
          <a:p>
            <a:pPr algn="ctr" fontAlgn="t"/>
            <a:r>
              <a:rPr lang="zh-CN" altLang="en-US" sz="1600" dirty="0">
                <a:solidFill>
                  <a:schemeClr val="tx1">
                    <a:lumMod val="75000"/>
                    <a:lumOff val="25000"/>
                  </a:schemeClr>
                </a:solidFill>
                <a:latin typeface="思源黑体 CN Regular" panose="020B0500000000000000" charset="-122"/>
                <a:ea typeface="思源黑体 CN Regular" panose="020B0500000000000000" charset="-122"/>
              </a:rPr>
              <a:t>社区核心：项目群工作委员会和技术指导委员会</a:t>
            </a:r>
          </a:p>
        </p:txBody>
      </p:sp>
      <p:sp>
        <p:nvSpPr>
          <p:cNvPr id="28" name="文本框 18">
            <a:extLst>
              <a:ext uri="{FF2B5EF4-FFF2-40B4-BE49-F238E27FC236}">
                <a16:creationId xmlns:a16="http://schemas.microsoft.com/office/drawing/2014/main" id="{4B68BC8C-87DA-E294-4E61-63129FC02AEA}"/>
              </a:ext>
            </a:extLst>
          </p:cNvPr>
          <p:cNvSpPr txBox="1"/>
          <p:nvPr/>
        </p:nvSpPr>
        <p:spPr>
          <a:xfrm>
            <a:off x="4225925" y="4289425"/>
            <a:ext cx="2689225" cy="460375"/>
          </a:xfrm>
          <a:prstGeom prst="rect">
            <a:avLst/>
          </a:prstGeom>
          <a:noFill/>
        </p:spPr>
        <p:txBody>
          <a:bodyPr wrap="square" rtlCol="0" anchor="ctr" anchorCtr="0">
            <a:spAutoFit/>
          </a:bodyPr>
          <a:lstStyle/>
          <a:p>
            <a:pPr algn="ctr">
              <a:defRPr sz="1400">
                <a:solidFill>
                  <a:srgbClr val="404040"/>
                </a:solidFill>
                <a:latin typeface="微软雅黑" charset="-122"/>
                <a:ea typeface="微软雅黑" charset="-122"/>
                <a:cs typeface="微软雅黑" charset="-122"/>
                <a:sym typeface="微软雅黑" charset="-122"/>
              </a:defRPr>
            </a:pPr>
            <a:r>
              <a:rPr lang="zh-CN" altLang="en-US" sz="1600" dirty="0">
                <a:latin typeface="思源黑体 CN Regular" panose="020B0500000000000000" charset="-122"/>
                <a:ea typeface="思源黑体 CN Regular" panose="020B0500000000000000" charset="-122"/>
                <a:cs typeface="思源黑体 CN Regular" panose="020B0500000000000000" charset="-122"/>
              </a:rPr>
              <a:t>社区开发者：</a:t>
            </a:r>
            <a:r>
              <a:rPr lang="en-US" altLang="zh-CN" sz="2400" dirty="0">
                <a:solidFill>
                  <a:schemeClr val="tx2">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rPr>
              <a:t>13,331</a:t>
            </a:r>
            <a:r>
              <a:rPr lang="zh-CN" altLang="en-US" sz="2400" dirty="0">
                <a:solidFill>
                  <a:schemeClr val="tx2">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1600" dirty="0">
                <a:solidFill>
                  <a:schemeClr val="tx1"/>
                </a:solidFill>
                <a:latin typeface="思源黑体 CN Regular" panose="020B0500000000000000" charset="-122"/>
                <a:ea typeface="思源黑体 CN Regular" panose="020B0500000000000000" charset="-122"/>
                <a:cs typeface="思源黑体 CN Regular" panose="020B0500000000000000" charset="-122"/>
              </a:rPr>
              <a:t>人</a:t>
            </a:r>
          </a:p>
        </p:txBody>
      </p:sp>
      <p:sp>
        <p:nvSpPr>
          <p:cNvPr id="29" name="文本框 19">
            <a:extLst>
              <a:ext uri="{FF2B5EF4-FFF2-40B4-BE49-F238E27FC236}">
                <a16:creationId xmlns:a16="http://schemas.microsoft.com/office/drawing/2014/main" id="{9B9AB5BF-49F6-7D5C-31C9-67BB501515F4}"/>
              </a:ext>
            </a:extLst>
          </p:cNvPr>
          <p:cNvSpPr txBox="1"/>
          <p:nvPr/>
        </p:nvSpPr>
        <p:spPr>
          <a:xfrm>
            <a:off x="4341495" y="3619500"/>
            <a:ext cx="2800350" cy="707886"/>
          </a:xfrm>
          <a:prstGeom prst="rect">
            <a:avLst/>
          </a:prstGeom>
          <a:noFill/>
        </p:spPr>
        <p:txBody>
          <a:bodyPr wrap="square" rtlCol="0" anchor="t">
            <a:spAutoFit/>
          </a:bodyPr>
          <a:lstStyle/>
          <a:p>
            <a:pPr algn="ctr"/>
            <a:r>
              <a:rPr lang="zh-CN" sz="1600" dirty="0">
                <a:solidFill>
                  <a:schemeClr val="tx1">
                    <a:lumMod val="75000"/>
                    <a:lumOff val="25000"/>
                    <a:alpha val="100000"/>
                  </a:schemeClr>
                </a:solidFill>
                <a:latin typeface="思源黑体 CN Regular"/>
                <a:ea typeface="思源黑体 CN Regular"/>
                <a:cs typeface="+mn-cs"/>
                <a:sym typeface="宋体"/>
              </a:rPr>
              <a:t>特别兴趣小组&amp;专委会</a:t>
            </a:r>
            <a:endParaRPr dirty="0"/>
          </a:p>
          <a:p>
            <a:pPr algn="ctr"/>
            <a:r>
              <a:rPr lang="en-US" sz="2400" dirty="0">
                <a:solidFill>
                  <a:schemeClr val="tx2">
                    <a:lumMod val="50000"/>
                    <a:lumOff val="50000"/>
                    <a:alpha val="100000"/>
                  </a:schemeClr>
                </a:solidFill>
                <a:latin typeface="思源黑体 CN Regular"/>
                <a:ea typeface="思源黑体 CN Regular"/>
                <a:cs typeface="+mn-cs"/>
                <a:sym typeface="宋体"/>
              </a:rPr>
              <a:t>59</a:t>
            </a:r>
            <a:r>
              <a:rPr lang="zh-CN" altLang="en-US" sz="2400" dirty="0">
                <a:solidFill>
                  <a:schemeClr val="tx2">
                    <a:lumMod val="50000"/>
                    <a:lumOff val="50000"/>
                    <a:alpha val="100000"/>
                  </a:schemeClr>
                </a:solidFill>
                <a:latin typeface="思源黑体 CN Regular"/>
                <a:ea typeface="思源黑体 CN Regular"/>
                <a:cs typeface="+mn-cs"/>
                <a:sym typeface="宋体"/>
              </a:rPr>
              <a:t> </a:t>
            </a:r>
            <a:r>
              <a:rPr lang="zh-CN" sz="1600" dirty="0">
                <a:solidFill>
                  <a:schemeClr val="tx1">
                    <a:lumMod val="75000"/>
                    <a:lumOff val="25000"/>
                    <a:alpha val="100000"/>
                  </a:schemeClr>
                </a:solidFill>
                <a:latin typeface="思源黑体 CN Regular"/>
                <a:ea typeface="思源黑体 CN Regular"/>
                <a:cs typeface="+mn-cs"/>
                <a:sym typeface="宋体"/>
              </a:rPr>
              <a:t>个</a:t>
            </a:r>
            <a:endParaRPr dirty="0"/>
          </a:p>
        </p:txBody>
      </p:sp>
      <p:sp>
        <p:nvSpPr>
          <p:cNvPr id="30" name="文本框 27">
            <a:extLst>
              <a:ext uri="{FF2B5EF4-FFF2-40B4-BE49-F238E27FC236}">
                <a16:creationId xmlns:a16="http://schemas.microsoft.com/office/drawing/2014/main" id="{F41A8B39-4E0A-85C4-96EE-7926FB80CB99}"/>
              </a:ext>
            </a:extLst>
          </p:cNvPr>
          <p:cNvSpPr txBox="1"/>
          <p:nvPr/>
        </p:nvSpPr>
        <p:spPr>
          <a:xfrm>
            <a:off x="8562340" y="2597150"/>
            <a:ext cx="2402205" cy="460375"/>
          </a:xfrm>
          <a:prstGeom prst="rect">
            <a:avLst/>
          </a:prstGeom>
          <a:noFill/>
        </p:spPr>
        <p:txBody>
          <a:bodyPr wrap="square" rtlCol="0" anchor="t">
            <a:spAutoFit/>
          </a:bodyPr>
          <a:lstStyle/>
          <a:p>
            <a:r>
              <a:rPr lang="zh-CN" altLang="en-US" sz="1600" dirty="0">
                <a:solidFill>
                  <a:schemeClr val="tx1">
                    <a:lumMod val="75000"/>
                    <a:lumOff val="25000"/>
                  </a:schemeClr>
                </a:solidFill>
                <a:latin typeface="思源黑体 CN Regular" panose="020B0500000000000000" charset="-122"/>
                <a:ea typeface="思源黑体 CN Regular" panose="020B0500000000000000" charset="-122"/>
                <a:sym typeface="+mn-ea"/>
              </a:rPr>
              <a:t>代码下载：</a:t>
            </a:r>
            <a:r>
              <a:rPr lang="en-US" altLang="zh-CN" sz="2400" dirty="0">
                <a:solidFill>
                  <a:schemeClr val="tx2">
                    <a:lumMod val="50000"/>
                    <a:lumOff val="50000"/>
                  </a:schemeClr>
                </a:solidFill>
                <a:latin typeface="思源黑体 CN Regular" panose="020B0500000000000000" charset="-122"/>
                <a:ea typeface="思源黑体 CN Regular" panose="020B0500000000000000" charset="-122"/>
                <a:sym typeface="+mn-ea"/>
              </a:rPr>
              <a:t>3.</a:t>
            </a:r>
            <a:r>
              <a:rPr lang="zh-CN" altLang="en-US" sz="2400" dirty="0">
                <a:solidFill>
                  <a:schemeClr val="tx2">
                    <a:lumMod val="50000"/>
                    <a:lumOff val="50000"/>
                  </a:schemeClr>
                </a:solidFill>
                <a:latin typeface="思源黑体 CN Regular" panose="020B0500000000000000" charset="-122"/>
                <a:ea typeface="思源黑体 CN Regular" panose="020B0500000000000000" charset="-122"/>
                <a:sym typeface="+mn-ea"/>
              </a:rPr>
              <a:t>4亿</a:t>
            </a:r>
          </a:p>
        </p:txBody>
      </p:sp>
      <p:sp>
        <p:nvSpPr>
          <p:cNvPr id="31" name="文本框 28">
            <a:extLst>
              <a:ext uri="{FF2B5EF4-FFF2-40B4-BE49-F238E27FC236}">
                <a16:creationId xmlns:a16="http://schemas.microsoft.com/office/drawing/2014/main" id="{01125C78-76D1-9747-7301-DF19810CFE5B}"/>
              </a:ext>
            </a:extLst>
          </p:cNvPr>
          <p:cNvSpPr txBox="1"/>
          <p:nvPr/>
        </p:nvSpPr>
        <p:spPr>
          <a:xfrm>
            <a:off x="8188960" y="3251835"/>
            <a:ext cx="2336800" cy="825500"/>
          </a:xfrm>
          <a:prstGeom prst="rect">
            <a:avLst/>
          </a:prstGeom>
          <a:noFill/>
        </p:spPr>
        <p:txBody>
          <a:bodyPr wrap="square" rtlCol="0" anchor="t">
            <a:spAutoFit/>
          </a:bodyPr>
          <a:lstStyle/>
          <a:p>
            <a:pPr algn="ctr"/>
            <a:r>
              <a:rPr lang="zh-CN" sz="1600" dirty="0">
                <a:solidFill>
                  <a:schemeClr val="tx1">
                    <a:lumMod val="75000"/>
                    <a:lumOff val="25000"/>
                    <a:alpha val="100000"/>
                  </a:schemeClr>
                </a:solidFill>
                <a:latin typeface="思源黑体 CN Regular"/>
                <a:ea typeface="思源黑体 CN Regular"/>
                <a:cs typeface="+mn-cs"/>
                <a:sym typeface="宋体"/>
              </a:rPr>
              <a:t>兼容性测评：</a:t>
            </a:r>
            <a:r>
              <a:rPr lang="en-US" sz="2400" dirty="0">
                <a:solidFill>
                  <a:schemeClr val="tx2">
                    <a:lumMod val="50000"/>
                    <a:lumOff val="50000"/>
                    <a:alpha val="100000"/>
                  </a:schemeClr>
                </a:solidFill>
                <a:latin typeface="思源黑体 CN Regular"/>
                <a:ea typeface="思源黑体 CN Regular"/>
                <a:cs typeface="+mn-cs"/>
                <a:sym typeface="宋体"/>
              </a:rPr>
              <a:t>245</a:t>
            </a:r>
            <a:r>
              <a:rPr lang="zh-CN" altLang="en-US" sz="2400" dirty="0">
                <a:solidFill>
                  <a:schemeClr val="tx2">
                    <a:lumMod val="50000"/>
                    <a:lumOff val="50000"/>
                    <a:alpha val="100000"/>
                  </a:schemeClr>
                </a:solidFill>
                <a:latin typeface="思源黑体 CN Regular"/>
                <a:ea typeface="思源黑体 CN Regular"/>
                <a:cs typeface="+mn-cs"/>
                <a:sym typeface="宋体"/>
              </a:rPr>
              <a:t> </a:t>
            </a:r>
            <a:r>
              <a:rPr lang="zh-CN" sz="1600" dirty="0">
                <a:solidFill>
                  <a:schemeClr val="tx1">
                    <a:lumMod val="75000"/>
                    <a:lumOff val="25000"/>
                    <a:alpha val="100000"/>
                  </a:schemeClr>
                </a:solidFill>
                <a:latin typeface="思源黑体 CN Regular"/>
                <a:ea typeface="思源黑体 CN Regular"/>
                <a:cs typeface="+mn-cs"/>
                <a:sym typeface="宋体"/>
              </a:rPr>
              <a:t>个厂家的</a:t>
            </a:r>
            <a:r>
              <a:rPr lang="zh-CN" altLang="en-US" sz="1600" dirty="0">
                <a:solidFill>
                  <a:schemeClr val="tx1">
                    <a:lumMod val="75000"/>
                    <a:lumOff val="25000"/>
                    <a:alpha val="100000"/>
                  </a:schemeClr>
                </a:solidFill>
                <a:latin typeface="思源黑体 CN Regular"/>
                <a:ea typeface="思源黑体 CN Regular"/>
                <a:cs typeface="+mn-cs"/>
                <a:sym typeface="宋体"/>
              </a:rPr>
              <a:t> </a:t>
            </a:r>
            <a:r>
              <a:rPr lang="en-US" sz="2400" dirty="0">
                <a:solidFill>
                  <a:schemeClr val="tx2">
                    <a:lumMod val="50000"/>
                    <a:lumOff val="50000"/>
                    <a:alpha val="100000"/>
                  </a:schemeClr>
                </a:solidFill>
                <a:latin typeface="思源黑体 CN Regular"/>
                <a:ea typeface="思源黑体 CN Regular"/>
                <a:cs typeface="+mn-cs"/>
                <a:sym typeface="宋体"/>
              </a:rPr>
              <a:t>666</a:t>
            </a:r>
            <a:r>
              <a:rPr lang="zh-CN" altLang="en-US" sz="2400" dirty="0">
                <a:solidFill>
                  <a:schemeClr val="tx2">
                    <a:lumMod val="50000"/>
                    <a:lumOff val="50000"/>
                    <a:alpha val="100000"/>
                  </a:schemeClr>
                </a:solidFill>
                <a:latin typeface="思源黑体 CN Regular"/>
                <a:ea typeface="思源黑体 CN Regular"/>
                <a:cs typeface="+mn-cs"/>
                <a:sym typeface="宋体"/>
              </a:rPr>
              <a:t> </a:t>
            </a:r>
            <a:r>
              <a:rPr lang="zh-CN" sz="1600" dirty="0">
                <a:solidFill>
                  <a:schemeClr val="tx1">
                    <a:lumMod val="75000"/>
                    <a:lumOff val="25000"/>
                    <a:alpha val="100000"/>
                  </a:schemeClr>
                </a:solidFill>
                <a:latin typeface="思源黑体 CN Regular"/>
                <a:ea typeface="思源黑体 CN Regular"/>
                <a:cs typeface="+mn-cs"/>
                <a:sym typeface="宋体"/>
              </a:rPr>
              <a:t>款产品</a:t>
            </a:r>
          </a:p>
        </p:txBody>
      </p:sp>
      <p:sp>
        <p:nvSpPr>
          <p:cNvPr id="32" name="文本框 29">
            <a:extLst>
              <a:ext uri="{FF2B5EF4-FFF2-40B4-BE49-F238E27FC236}">
                <a16:creationId xmlns:a16="http://schemas.microsoft.com/office/drawing/2014/main" id="{378C2F59-4497-23DE-0F5E-06FAB1EA6E5B}"/>
              </a:ext>
            </a:extLst>
          </p:cNvPr>
          <p:cNvSpPr txBox="1"/>
          <p:nvPr/>
        </p:nvSpPr>
        <p:spPr>
          <a:xfrm>
            <a:off x="7749540" y="4345305"/>
            <a:ext cx="2654300" cy="457200"/>
          </a:xfrm>
          <a:prstGeom prst="rect">
            <a:avLst/>
          </a:prstGeom>
          <a:noFill/>
        </p:spPr>
        <p:txBody>
          <a:bodyPr wrap="square" rtlCol="0" anchor="ctr" anchorCtr="0">
            <a:spAutoFit/>
          </a:bodyPr>
          <a:lstStyle/>
          <a:p>
            <a:pPr algn="ctr"/>
            <a:r>
              <a:rPr lang="zh-CN" sz="1600" dirty="0">
                <a:solidFill>
                  <a:schemeClr val="tx1">
                    <a:lumMod val="75000"/>
                    <a:lumOff val="25000"/>
                    <a:alpha val="100000"/>
                  </a:schemeClr>
                </a:solidFill>
                <a:latin typeface="思源黑体 CN Regular"/>
                <a:ea typeface="思源黑体 CN Regular"/>
                <a:cs typeface="+mn-cs"/>
              </a:rPr>
              <a:t>商业设备：</a:t>
            </a:r>
            <a:r>
              <a:rPr lang="en-US" sz="2400" dirty="0">
                <a:solidFill>
                  <a:schemeClr val="tx2">
                    <a:lumMod val="50000"/>
                    <a:lumOff val="50000"/>
                    <a:alpha val="100000"/>
                  </a:schemeClr>
                </a:solidFill>
                <a:latin typeface="思源黑体 CN Regular"/>
                <a:ea typeface="思源黑体 CN Regular"/>
                <a:cs typeface="+mn-cs"/>
              </a:rPr>
              <a:t>230</a:t>
            </a:r>
            <a:r>
              <a:rPr lang="zh-CN" altLang="en-US" sz="2400" dirty="0">
                <a:solidFill>
                  <a:schemeClr val="tx2">
                    <a:lumMod val="50000"/>
                    <a:lumOff val="50000"/>
                    <a:alpha val="100000"/>
                  </a:schemeClr>
                </a:solidFill>
                <a:latin typeface="思源黑体 CN Regular"/>
                <a:ea typeface="思源黑体 CN Regular"/>
                <a:cs typeface="+mn-cs"/>
              </a:rPr>
              <a:t> </a:t>
            </a:r>
            <a:r>
              <a:rPr lang="zh-CN" sz="1600" dirty="0">
                <a:solidFill>
                  <a:schemeClr val="tx1">
                    <a:lumMod val="75000"/>
                    <a:lumOff val="25000"/>
                    <a:alpha val="100000"/>
                  </a:schemeClr>
                </a:solidFill>
                <a:latin typeface="思源黑体 CN Regular"/>
                <a:ea typeface="思源黑体 CN Regular"/>
                <a:cs typeface="+mn-cs"/>
              </a:rPr>
              <a:t>余款</a:t>
            </a:r>
            <a:endParaRPr dirty="0"/>
          </a:p>
        </p:txBody>
      </p:sp>
      <p:pic>
        <p:nvPicPr>
          <p:cNvPr id="33" name="Picture 2" descr="/Users/ericli/Library/Containers/com.kingsoft.wpsoffice.mac/Data/tmp/photoeditapp/20240608143230/temp.pngtemp">
            <a:extLst>
              <a:ext uri="{FF2B5EF4-FFF2-40B4-BE49-F238E27FC236}">
                <a16:creationId xmlns:a16="http://schemas.microsoft.com/office/drawing/2014/main" id="{82F59FCA-60D0-7242-5593-624B49CA362C}"/>
              </a:ext>
            </a:extLst>
          </p:cNvPr>
          <p:cNvPicPr>
            <a:picLocks noChangeAspect="1" noChangeArrowheads="1"/>
          </p:cNvPicPr>
          <p:nvPr/>
        </p:nvPicPr>
        <p:blipFill>
          <a:blip r:embed="rId2"/>
          <a:srcRect r="71318"/>
          <a:stretch>
            <a:fillRect/>
          </a:stretch>
        </p:blipFill>
        <p:spPr bwMode="auto">
          <a:xfrm>
            <a:off x="3137535" y="5403850"/>
            <a:ext cx="871855" cy="721995"/>
          </a:xfrm>
          <a:prstGeom prst="rect">
            <a:avLst/>
          </a:prstGeom>
          <a:noFill/>
        </p:spPr>
      </p:pic>
      <p:sp>
        <p:nvSpPr>
          <p:cNvPr id="34" name="文本框 32">
            <a:extLst>
              <a:ext uri="{FF2B5EF4-FFF2-40B4-BE49-F238E27FC236}">
                <a16:creationId xmlns:a16="http://schemas.microsoft.com/office/drawing/2014/main" id="{A9ABAFF7-4928-2712-5FDA-0AFE6F6DA340}"/>
              </a:ext>
            </a:extLst>
          </p:cNvPr>
          <p:cNvSpPr txBox="1"/>
          <p:nvPr/>
        </p:nvSpPr>
        <p:spPr>
          <a:xfrm>
            <a:off x="4009390" y="5518785"/>
            <a:ext cx="5908040" cy="666115"/>
          </a:xfrm>
          <a:prstGeom prst="rect">
            <a:avLst/>
          </a:prstGeom>
          <a:noFill/>
        </p:spPr>
        <p:txBody>
          <a:bodyPr wrap="square" rtlCol="0">
            <a:noAutofit/>
          </a:bodyPr>
          <a:lstStyle/>
          <a:p>
            <a:r>
              <a:rPr lang="zh-CN" altLang="en-US" sz="2600">
                <a:latin typeface="黑体" charset="0"/>
                <a:ea typeface="黑体" charset="0"/>
                <a:cs typeface="黑体" charset="0"/>
              </a:rPr>
              <a:t>繁荣发展的</a:t>
            </a:r>
            <a:r>
              <a:rPr lang="en-US" altLang="zh-CN" sz="2600">
                <a:latin typeface="黑体" charset="0"/>
                <a:ea typeface="黑体" charset="0"/>
                <a:cs typeface="黑体" charset="0"/>
              </a:rPr>
              <a:t>OpenHarmony</a:t>
            </a:r>
            <a:r>
              <a:rPr lang="zh-CN" altLang="en-US" sz="2600">
                <a:latin typeface="黑体" charset="0"/>
                <a:ea typeface="黑体" charset="0"/>
                <a:cs typeface="黑体" charset="0"/>
              </a:rPr>
              <a:t>社区</a:t>
            </a:r>
          </a:p>
        </p:txBody>
      </p:sp>
      <p:sp>
        <p:nvSpPr>
          <p:cNvPr id="35" name="文本框 34">
            <a:extLst>
              <a:ext uri="{FF2B5EF4-FFF2-40B4-BE49-F238E27FC236}">
                <a16:creationId xmlns:a16="http://schemas.microsoft.com/office/drawing/2014/main" id="{8A6505F2-EA24-62D7-D034-377B7C5C8865}"/>
              </a:ext>
            </a:extLst>
          </p:cNvPr>
          <p:cNvSpPr txBox="1"/>
          <p:nvPr/>
        </p:nvSpPr>
        <p:spPr>
          <a:xfrm>
            <a:off x="7136765" y="6292250"/>
            <a:ext cx="4419600" cy="304800"/>
          </a:xfrm>
          <a:prstGeom prst="rect">
            <a:avLst/>
          </a:prstGeom>
          <a:ln w="12700">
            <a:prstDash val="solid"/>
            <a:miter lim="800000"/>
          </a:ln>
        </p:spPr>
        <p:txBody>
          <a:bodyPr>
            <a:spAutoFit/>
          </a:bodyPr>
          <a:lstStyle/>
          <a:p>
            <a:r>
              <a:rPr sz="1400"/>
              <a:t>数据来源：2024年8月OpenHarmony社区报告</a:t>
            </a:r>
            <a:endParaRPr/>
          </a:p>
        </p:txBody>
      </p:sp>
    </p:spTree>
    <p:extLst>
      <p:ext uri="{BB962C8B-B14F-4D97-AF65-F5344CB8AC3E}">
        <p14:creationId xmlns:p14="http://schemas.microsoft.com/office/powerpoint/2010/main" val="25081869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1044</Words>
  <Application>Microsoft Macintosh PowerPoint</Application>
  <PresentationFormat>宽屏</PresentationFormat>
  <Paragraphs>118</Paragraphs>
  <Slides>16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-apple-system</vt:lpstr>
      <vt:lpstr>.SF NS</vt:lpstr>
      <vt:lpstr>等线</vt:lpstr>
      <vt:lpstr>SimHei</vt:lpstr>
      <vt:lpstr>SimHei</vt:lpstr>
      <vt:lpstr>KaiTi</vt:lpstr>
      <vt:lpstr>思源黑体 CN Bold</vt:lpstr>
      <vt:lpstr>思源黑体 CN Regular</vt:lpstr>
      <vt:lpstr>SimSun</vt:lpstr>
      <vt:lpstr>inherit</vt:lpstr>
      <vt:lpstr>mp-quote</vt:lpstr>
      <vt:lpstr>PingFangSC</vt:lpstr>
      <vt:lpstr>Source Han Sans</vt:lpstr>
      <vt:lpstr>Source Han Sans CN Bold</vt:lpstr>
      <vt:lpstr>Arial</vt:lpstr>
      <vt:lpstr>Times New Roman</vt:lpstr>
      <vt:lpstr>Wingdings</vt:lpstr>
      <vt:lpstr>Office 主题​​</vt:lpstr>
      <vt:lpstr>开源是什么？</vt:lpstr>
      <vt:lpstr>什么是开源</vt:lpstr>
      <vt:lpstr>开源发展史</vt:lpstr>
      <vt:lpstr>开源作为一种软件类型</vt:lpstr>
      <vt:lpstr>开源软件赋能千行百业</vt:lpstr>
      <vt:lpstr>小游戏：发现自己身边的开源软件</vt:lpstr>
      <vt:lpstr>知名开源软件</vt:lpstr>
      <vt:lpstr>Linux是全球范围内规模最大的开源软件</vt:lpstr>
      <vt:lpstr>OpenHarmony 开源项目</vt:lpstr>
      <vt:lpstr>开源作为一种软件开发方式</vt:lpstr>
      <vt:lpstr>开源开发模式特点</vt:lpstr>
      <vt:lpstr>开源作为一种开放协作和创新模式</vt:lpstr>
      <vt:lpstr>开源作为一种开放产业生态</vt:lpstr>
      <vt:lpstr>开源生态中的主要角色</vt:lpstr>
      <vt:lpstr>什么是开源社区</vt:lpstr>
      <vt:lpstr>致谢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dongliang mu</dc:creator>
  <cp:lastModifiedBy>dongliang mu</cp:lastModifiedBy>
  <cp:revision>52</cp:revision>
  <dcterms:created xsi:type="dcterms:W3CDTF">2024-03-13T09:29:21Z</dcterms:created>
  <dcterms:modified xsi:type="dcterms:W3CDTF">2024-11-20T06:46:15Z</dcterms:modified>
</cp:coreProperties>
</file>